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79" r:id="rId3"/>
    <p:sldId id="270" r:id="rId4"/>
    <p:sldId id="274" r:id="rId5"/>
    <p:sldId id="275" r:id="rId6"/>
    <p:sldId id="278" r:id="rId7"/>
    <p:sldId id="276" r:id="rId8"/>
    <p:sldId id="27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00"/>
    <a:srgbClr val="5D8ABB"/>
    <a:srgbClr val="66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52" autoAdjust="0"/>
    <p:restoredTop sz="94660"/>
  </p:normalViewPr>
  <p:slideViewPr>
    <p:cSldViewPr>
      <p:cViewPr>
        <p:scale>
          <a:sx n="100" d="100"/>
          <a:sy n="100" d="100"/>
        </p:scale>
        <p:origin x="-16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B3A5A-7C8F-4B5E-A95C-D18C79DAB1E1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1D5D6-6D49-4747-AD10-684E410DD6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1D5D6-6D49-4747-AD10-684E410DD6F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9F133-D58F-48F5-8C0A-3F22DA77A0BB}" type="datetimeFigureOut">
              <a:rPr lang="ru-RU"/>
              <a:pPr>
                <a:defRPr/>
              </a:pPr>
              <a:t>14.05.2014</a:t>
            </a:fld>
            <a:endParaRPr lang="ru-RU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C20BE-6744-46F5-A2B5-8469BBA442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EF789-FDA2-47F3-BE52-1F9C2EAA67A5}" type="datetimeFigureOut">
              <a:rPr lang="ru-RU"/>
              <a:pPr>
                <a:defRPr/>
              </a:pPr>
              <a:t>14.05.2014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5FD5C-3124-46ED-9D66-2978D3B248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F51E1-0018-4A79-9179-A548C2ACC4E0}" type="datetimeFigureOut">
              <a:rPr lang="ru-RU"/>
              <a:pPr>
                <a:defRPr/>
              </a:pPr>
              <a:t>14.05.2014</a:t>
            </a:fld>
            <a:endParaRPr lang="ru-RU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94357-0047-4F1A-83BF-55CD91AB00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443E8-F90C-4001-9617-61A203A18F22}" type="datetimeFigureOut">
              <a:rPr lang="ru-RU"/>
              <a:pPr>
                <a:defRPr/>
              </a:pPr>
              <a:t>14.05.2014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E89B4-C1B8-4C6E-B100-9E015A6E3C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5AB77-C5DD-4020-8039-9B83FC279C9C}" type="datetimeFigureOut">
              <a:rPr lang="ru-RU"/>
              <a:pPr>
                <a:defRPr/>
              </a:pPr>
              <a:t>14.05.2014</a:t>
            </a:fld>
            <a:endParaRPr lang="ru-RU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4BE5E-6A8B-42F3-8144-A8DA42CF38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81F38-185F-40B5-BB01-86513FAEE65B}" type="datetimeFigureOut">
              <a:rPr lang="ru-RU"/>
              <a:pPr>
                <a:defRPr/>
              </a:pPr>
              <a:t>14.05.2014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C8745-534B-4BFD-AEF2-500DBA1E59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21FDF-F680-4122-B5B4-76BB85F6EA99}" type="datetimeFigureOut">
              <a:rPr lang="ru-RU"/>
              <a:pPr>
                <a:defRPr/>
              </a:pPr>
              <a:t>14.05.2014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AA33B-C76B-4981-8673-E0F7127465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095BA-862B-49A2-8F20-EFB0647A0469}" type="datetimeFigureOut">
              <a:rPr lang="ru-RU"/>
              <a:pPr>
                <a:defRPr/>
              </a:pPr>
              <a:t>14.05.2014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6D487-D982-44F3-B1D6-FD77D2846D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0986B-EEA3-40D4-BC87-895738709766}" type="datetimeFigureOut">
              <a:rPr lang="ru-RU"/>
              <a:pPr>
                <a:defRPr/>
              </a:pPr>
              <a:t>14.05.2014</a:t>
            </a:fld>
            <a:endParaRPr lang="ru-RU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3E14F-9C41-4E26-A172-A0A78F75ED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497E6-B123-4F5A-A00E-5E884E266822}" type="datetimeFigureOut">
              <a:rPr lang="ru-RU"/>
              <a:pPr>
                <a:defRPr/>
              </a:pPr>
              <a:t>14.05.2014</a:t>
            </a:fld>
            <a:endParaRPr lang="ru-RU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15887-7942-4B86-B61D-41CB6BB5FD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94AE2-4273-4D1D-85BC-A52C8D8DC349}" type="datetimeFigureOut">
              <a:rPr lang="ru-RU"/>
              <a:pPr>
                <a:defRPr/>
              </a:pPr>
              <a:t>14.05.2014</a:t>
            </a:fld>
            <a:endParaRPr lang="ru-RU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BB44-F63B-4C07-8272-98E5693C7C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99"/>
            </a:gs>
            <a:gs pos="50000">
              <a:schemeClr val="folHlink"/>
            </a:gs>
            <a:gs pos="100000">
              <a:srgbClr val="66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6E4301-AB53-4618-B546-6465E060A515}" type="datetimeFigureOut">
              <a:rPr lang="ru-RU"/>
              <a:pPr>
                <a:defRPr/>
              </a:pPr>
              <a:t>14.05.2014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758746-33FB-48B1-9133-0A2DA688A1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86" r:id="rId7"/>
    <p:sldLayoutId id="2147483687" r:id="rId8"/>
    <p:sldLayoutId id="2147483688" r:id="rId9"/>
    <p:sldLayoutId id="2147483679" r:id="rId10"/>
    <p:sldLayoutId id="214748368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918648" cy="4032721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Calibri" pitchFamily="34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Calibri" pitchFamily="34" charset="0"/>
              </a:rPr>
            </a:br>
            <a:r>
              <a:rPr lang="ru-RU" sz="4000" dirty="0" smtClean="0">
                <a:latin typeface="Times New Roman" pitchFamily="18" charset="0"/>
                <a:cs typeface="Calibri" pitchFamily="34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Calibri" pitchFamily="34" charset="0"/>
              </a:rPr>
            </a:br>
            <a:r>
              <a:rPr lang="ru-RU" sz="4000" dirty="0" smtClean="0">
                <a:latin typeface="Times New Roman" pitchFamily="18" charset="0"/>
                <a:cs typeface="Calibri" pitchFamily="34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Calibri" pitchFamily="34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летнего отдыха и внешкольной занятости обучающихся муниципальных бюджетных образовательных учреждений в период летних каникул 2014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525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Объемы финансирования организации летней оздоровительной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2014 г.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54287407"/>
              </p:ext>
            </p:extLst>
          </p:nvPr>
        </p:nvGraphicFramePr>
        <p:xfrm>
          <a:off x="251520" y="1556792"/>
          <a:ext cx="8569275" cy="4930841"/>
        </p:xfrm>
        <a:graphic>
          <a:graphicData uri="http://schemas.openxmlformats.org/drawingml/2006/table">
            <a:tbl>
              <a:tblPr firstRow="1" firstCol="1" bandRow="1"/>
              <a:tblGrid>
                <a:gridCol w="2016224"/>
                <a:gridCol w="1368152"/>
                <a:gridCol w="1656184"/>
                <a:gridCol w="1656184"/>
                <a:gridCol w="1872531"/>
              </a:tblGrid>
              <a:tr h="52381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Форма организованного отдыха</a:t>
                      </a:r>
                    </a:p>
                  </a:txBody>
                  <a:tcPr marL="33511" marR="3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Областной бюджет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511" marR="3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511" marR="3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Городской бюджет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511" marR="3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511" marR="3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2381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511" marR="3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Кол-во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детей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(чел.)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511" marR="3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Финансирование</a:t>
                      </a:r>
                    </a:p>
                    <a:p>
                      <a:pPr marL="21590" indent="-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(тыс. руб.)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511" marR="3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Кол-во детей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(чел.)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511" marR="3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Финансирование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511" marR="3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2043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Пришкольные </a:t>
                      </a: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оздоровительные </a:t>
                      </a:r>
                      <a:r>
                        <a:rPr lang="ru-RU" sz="1800" b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лагеря 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511" marR="3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313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511" marR="3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725,9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511" marR="3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219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511" marR="3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393,0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511" marR="3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Профильные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лагеря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511" marR="3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809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511" marR="3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2 427,0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511" marR="3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511" marR="3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150,0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511" marR="3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Трудовые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бригады</a:t>
                      </a:r>
                    </a:p>
                  </a:txBody>
                  <a:tcPr marL="33511" marR="3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026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511" marR="3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212,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511" marR="3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511" marR="3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511" marR="3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организованного отдыха школьников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48018585"/>
              </p:ext>
            </p:extLst>
          </p:nvPr>
        </p:nvGraphicFramePr>
        <p:xfrm>
          <a:off x="467544" y="1844675"/>
          <a:ext cx="8209109" cy="4176613"/>
        </p:xfrm>
        <a:graphic>
          <a:graphicData uri="http://schemas.openxmlformats.org/drawingml/2006/table">
            <a:tbl>
              <a:tblPr firstRow="1" firstCol="1" bandRow="1"/>
              <a:tblGrid>
                <a:gridCol w="2736079"/>
                <a:gridCol w="2736079"/>
                <a:gridCol w="2736951"/>
              </a:tblGrid>
              <a:tr h="1106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Формы отдыха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лагерей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Количество детей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(чел.)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84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Пришкольные лагеря с дневным пребыванием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104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4532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385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Профильные лагеря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38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859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00025537"/>
              </p:ext>
            </p:extLst>
          </p:nvPr>
        </p:nvGraphicFramePr>
        <p:xfrm>
          <a:off x="467544" y="692696"/>
          <a:ext cx="8352927" cy="5401146"/>
        </p:xfrm>
        <a:graphic>
          <a:graphicData uri="http://schemas.openxmlformats.org/drawingml/2006/table">
            <a:tbl>
              <a:tblPr firstRow="1" firstCol="1" bandRow="1"/>
              <a:tblGrid>
                <a:gridCol w="1728192"/>
                <a:gridCol w="1512168"/>
                <a:gridCol w="2016224"/>
                <a:gridCol w="1656184"/>
                <a:gridCol w="1440159"/>
              </a:tblGrid>
              <a:tr h="1488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Формы отдыха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Стоимость дня пребывания (руб.)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Родительская доплата при 2-х разовом питании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(руб.) 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Родительская доплата при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3-х разовом питании (руб.) 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Кол-во дней в смене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13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Пришкольные лагеря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дневным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пребыванием детей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85,3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50,70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76,70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598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Профильные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лагеря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600,0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3200" dirty="0" smtClean="0">
                <a:latin typeface="Times New Roman"/>
                <a:ea typeface="Calibri"/>
                <a:cs typeface="Times New Roman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Количество </a:t>
            </a: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пришкольных лагерей </a:t>
            </a:r>
            <a:r>
              <a:rPr lang="ru-RU" sz="3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по </a:t>
            </a: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районам  </a:t>
            </a:r>
            <a:r>
              <a:rPr lang="ru-RU" sz="3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города</a:t>
            </a:r>
            <a:r>
              <a:rPr lang="ru-RU" sz="3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33152744"/>
              </p:ext>
            </p:extLst>
          </p:nvPr>
        </p:nvGraphicFramePr>
        <p:xfrm>
          <a:off x="683567" y="1628800"/>
          <a:ext cx="7992889" cy="5174244"/>
        </p:xfrm>
        <a:graphic>
          <a:graphicData uri="http://schemas.openxmlformats.org/drawingml/2006/table">
            <a:tbl>
              <a:tblPr firstRow="1" firstCol="1" bandRow="1"/>
              <a:tblGrid>
                <a:gridCol w="2232249"/>
                <a:gridCol w="1728192"/>
                <a:gridCol w="1800200"/>
                <a:gridCol w="2232248"/>
              </a:tblGrid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Район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Количество лагерей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Количество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Процент охвата детей младшего школьного возраста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8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Железнодорожный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636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14 %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8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Коминтерновский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1272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12 %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8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Левобережный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808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12 %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8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Ленинский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375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12 %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8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Советский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970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16 %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8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Центральный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471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17 %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8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Всего по городу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104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4532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13,4 %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46817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профильных лагерей 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районам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72974468"/>
              </p:ext>
            </p:extLst>
          </p:nvPr>
        </p:nvGraphicFramePr>
        <p:xfrm>
          <a:off x="251520" y="1772816"/>
          <a:ext cx="8568955" cy="5291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1008112"/>
                <a:gridCol w="2088232"/>
                <a:gridCol w="2088232"/>
                <a:gridCol w="1080123"/>
              </a:tblGrid>
              <a:tr h="3600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Район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Всего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лагерей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из них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детей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3057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организованные учреждениями дополнительного образования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организованные общеобразователь-</a:t>
                      </a:r>
                    </a:p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ными учреждениями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Железнодорожный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Коминтерновский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Левобережный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Ленинский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Советский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Центральный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Всего по городу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859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01245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8139"/>
            <a:ext cx="8219256" cy="1002630"/>
          </a:xfrm>
        </p:spPr>
        <p:txBody>
          <a:bodyPr/>
          <a:lstStyle/>
          <a:p>
            <a:r>
              <a:rPr lang="ru-RU" sz="4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Трудовые бригады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18557967"/>
              </p:ext>
            </p:extLst>
          </p:nvPr>
        </p:nvGraphicFramePr>
        <p:xfrm>
          <a:off x="395536" y="1484784"/>
          <a:ext cx="8424936" cy="4968550"/>
        </p:xfrm>
        <a:graphic>
          <a:graphicData uri="http://schemas.openxmlformats.org/drawingml/2006/table">
            <a:tbl>
              <a:tblPr firstRow="1" firstCol="1" bandRow="1"/>
              <a:tblGrid>
                <a:gridCol w="2736304"/>
                <a:gridCol w="1872208"/>
                <a:gridCol w="1800200"/>
                <a:gridCol w="2016224"/>
              </a:tblGrid>
              <a:tr h="50265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Количество детей (чел.)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642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июнь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июль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август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4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Железнодорожный </a:t>
                      </a: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58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Коминтерновский</a:t>
                      </a: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345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58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Левобережный</a:t>
                      </a: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275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44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Ленинский</a:t>
                      </a: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58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Советский</a:t>
                      </a: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58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Центральный</a:t>
                      </a: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58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Всего по городу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1314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288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424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01" marR="68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55043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216024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37301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</TotalTime>
  <Words>277</Words>
  <Application>Microsoft Office PowerPoint</Application>
  <PresentationFormat>Экран (4:3)</PresentationFormat>
  <Paragraphs>198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   Организация летнего отдыха и внешкольной занятости обучающихся муниципальных бюджетных образовательных учреждений в период летних каникул 2014 г.</vt:lpstr>
      <vt:lpstr>Объемы финансирования организации летней оздоровительной кампании 2014 г.</vt:lpstr>
      <vt:lpstr>Формы организованного отдыха школьников</vt:lpstr>
      <vt:lpstr>Слайд 4</vt:lpstr>
      <vt:lpstr> Количество пришкольных лагерей  по районам  города </vt:lpstr>
      <vt:lpstr>Количество профильных лагерей  по районам</vt:lpstr>
      <vt:lpstr>Трудовые бригады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летнего отдыха</dc:title>
  <dc:creator>Ласкина Н.Н.</dc:creator>
  <cp:lastModifiedBy>tnminakova</cp:lastModifiedBy>
  <cp:revision>88</cp:revision>
  <dcterms:created xsi:type="dcterms:W3CDTF">2012-10-01T11:13:24Z</dcterms:created>
  <dcterms:modified xsi:type="dcterms:W3CDTF">2014-05-14T12:57:11Z</dcterms:modified>
</cp:coreProperties>
</file>