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60" r:id="rId6"/>
    <p:sldId id="261" r:id="rId7"/>
    <p:sldId id="266" r:id="rId8"/>
    <p:sldId id="263" r:id="rId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66"/>
    <a:srgbClr val="FFFF00"/>
    <a:srgbClr val="0099FF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51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A64B78-953A-4E3E-9EB1-0F6EA06D643E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723535258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E03D2E-F1A9-47E1-8CC3-7FC2A530FC6F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03551622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717222-F7E6-4964-A4A0-734A01DF4059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4653254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9685F5-3E1E-478B-84FC-960A6467956F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03701360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EE2146-DDCC-4F72-A2CE-54C4CBBC9C5C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25053163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15F7BE-2888-4E45-868B-E82341629D49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08319921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FA1006-42BF-4FDF-B819-99DE4314586B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677071911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22D06E-7573-47D8-A245-32666D09873A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681237953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3CAE37-DD59-450D-8F37-66FD71E6B137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18214219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EABD2C-C7B4-4F00-935F-49F97C4D05A5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52496343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A3DB99-E97C-4249-835C-0ED67551AD54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82393500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Образец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9DB36A3-63CF-4D8C-9039-2EB6A3CEACCB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sites.google.com/site/spicinasm/" TargetMode="Externa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2624"/>
            <a:ext cx="2514600" cy="174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2514600" y="434790"/>
            <a:ext cx="66294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ru-RU" altLang="en-US" sz="2400" b="1" i="1" dirty="0">
                <a:solidFill>
                  <a:srgbClr val="000066"/>
                </a:solidFill>
              </a:rPr>
              <a:t>Публичная презентация</a:t>
            </a:r>
            <a:endParaRPr lang="ru-RU" altLang="en-US" sz="2400" i="1" dirty="0">
              <a:solidFill>
                <a:srgbClr val="000066"/>
              </a:solidFill>
            </a:endParaRPr>
          </a:p>
          <a:p>
            <a:pPr algn="ctr"/>
            <a:r>
              <a:rPr lang="ru-RU" altLang="en-US" sz="2400" b="1" i="1" dirty="0">
                <a:solidFill>
                  <a:srgbClr val="000066"/>
                </a:solidFill>
              </a:rPr>
              <a:t>результатов педагогической </a:t>
            </a:r>
          </a:p>
          <a:p>
            <a:pPr algn="ctr"/>
            <a:r>
              <a:rPr lang="ru-RU" altLang="en-US" sz="2400" b="1" i="1" dirty="0">
                <a:solidFill>
                  <a:srgbClr val="000066"/>
                </a:solidFill>
              </a:rPr>
              <a:t>деятельности и инновационной работы</a:t>
            </a:r>
            <a:endParaRPr lang="ru-RU" altLang="en-US" sz="2400" i="1" dirty="0">
              <a:solidFill>
                <a:srgbClr val="000066"/>
              </a:solidFill>
            </a:endParaRPr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0" y="2133600"/>
            <a:ext cx="9144000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>
            <a:spAutoFit/>
          </a:bodyPr>
          <a:lstStyle/>
          <a:p>
            <a:pPr algn="ctr"/>
            <a:r>
              <a:rPr lang="ru-RU" altLang="en-US" sz="2000" b="1" dirty="0">
                <a:solidFill>
                  <a:srgbClr val="000066"/>
                </a:solidFill>
              </a:rPr>
              <a:t> </a:t>
            </a:r>
            <a:r>
              <a:rPr lang="ru-RU" altLang="en-US" sz="2000" b="1" dirty="0">
                <a:solidFill>
                  <a:srgbClr val="0000FF"/>
                </a:solidFill>
              </a:rPr>
              <a:t>Спицина Светлана Михайловна, </a:t>
            </a:r>
          </a:p>
          <a:p>
            <a:pPr algn="ctr"/>
            <a:r>
              <a:rPr lang="ru-RU" altLang="en-US" sz="2000" dirty="0">
                <a:solidFill>
                  <a:srgbClr val="0000FF"/>
                </a:solidFill>
              </a:rPr>
              <a:t>учитель истории и обществознания МБОУ СОШ №81</a:t>
            </a:r>
          </a:p>
          <a:p>
            <a:pPr algn="ctr"/>
            <a:endParaRPr lang="ru-RU" altLang="en-US" sz="20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altLang="en-US" sz="2000" b="1" dirty="0"/>
              <a:t>Победитель ПНП «Образование» 2006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altLang="en-US" sz="2000" b="1" dirty="0"/>
              <a:t>Победитель областного конкурса «Учитель года Воронежской области-2013»;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altLang="en-US" sz="2000" b="1" dirty="0"/>
              <a:t>Участник финала Всероссийского конкурса «Учитель года России-2013»;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altLang="en-US" sz="2000" b="1" dirty="0"/>
              <a:t>Член жюри областного этапа конкурса «Учитель года Воронежской области»  (2014, 2015, 2016);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altLang="en-US" sz="2000" b="1" dirty="0"/>
              <a:t>Член жюри городского конкурса творческих проектов среди обучающихся учреждений дополнительного образования (2016, 2017)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WordArt 3"/>
          <p:cNvSpPr>
            <a:spLocks noChangeArrowheads="1" noChangeShapeType="1" noTextEdit="1"/>
          </p:cNvSpPr>
          <p:nvPr/>
        </p:nvSpPr>
        <p:spPr bwMode="auto">
          <a:xfrm>
            <a:off x="228600" y="123031"/>
            <a:ext cx="8161338" cy="24288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</a:rPr>
              <a:t>Высокие результаты учебных достижений обучающихся</a:t>
            </a:r>
            <a:endParaRPr lang="en-US" sz="3600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1973969"/>
              </p:ext>
            </p:extLst>
          </p:nvPr>
        </p:nvGraphicFramePr>
        <p:xfrm>
          <a:off x="0" y="457201"/>
          <a:ext cx="8839200" cy="6347343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4419600">
                  <a:extLst>
                    <a:ext uri="{9D8B030D-6E8A-4147-A177-3AD203B41FA5}">
                      <a16:colId xmlns:a16="http://schemas.microsoft.com/office/drawing/2014/main" val="4353646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907420137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4244241607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3139716632"/>
                    </a:ext>
                  </a:extLst>
                </a:gridCol>
              </a:tblGrid>
              <a:tr h="190015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ysClr val="windowText" lastClr="000000"/>
                          </a:solidFill>
                          <a:effectLst/>
                        </a:rPr>
                        <a:t>Всероссийская олимпиада по истории «</a:t>
                      </a:r>
                      <a:r>
                        <a:rPr lang="ru-RU" sz="1400" dirty="0" err="1">
                          <a:solidFill>
                            <a:sysClr val="windowText" lastClr="000000"/>
                          </a:solidFill>
                          <a:effectLst/>
                        </a:rPr>
                        <a:t>Фоксфорд</a:t>
                      </a:r>
                      <a:r>
                        <a:rPr lang="ru-RU" sz="1400" dirty="0">
                          <a:solidFill>
                            <a:sysClr val="windowText" lastClr="000000"/>
                          </a:solidFill>
                          <a:effectLst/>
                        </a:rPr>
                        <a:t>»</a:t>
                      </a:r>
                      <a:endParaRPr lang="ru-RU" sz="14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ysClr val="windowText" lastClr="000000"/>
                          </a:solidFill>
                          <a:effectLst/>
                        </a:rPr>
                        <a:t>2016</a:t>
                      </a:r>
                      <a:endParaRPr lang="ru-RU" sz="14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ysClr val="windowText" lastClr="000000"/>
                          </a:solidFill>
                          <a:effectLst/>
                        </a:rPr>
                        <a:t>Жукова Мария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solidFill>
                            <a:sysClr val="windowText" lastClr="000000"/>
                          </a:solidFill>
                          <a:effectLst/>
                        </a:rPr>
                        <a:t>Дахина</a:t>
                      </a:r>
                      <a:r>
                        <a:rPr lang="ru-RU" sz="1400" dirty="0">
                          <a:solidFill>
                            <a:sysClr val="windowText" lastClr="000000"/>
                          </a:solidFill>
                          <a:effectLst/>
                        </a:rPr>
                        <a:t> Юлия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ysClr val="windowText" lastClr="000000"/>
                          </a:solidFill>
                          <a:effectLst/>
                        </a:rPr>
                        <a:t>Безрукова Ольга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solidFill>
                            <a:sysClr val="windowText" lastClr="000000"/>
                          </a:solidFill>
                          <a:effectLst/>
                        </a:rPr>
                        <a:t>Гайдамачук</a:t>
                      </a:r>
                      <a:r>
                        <a:rPr lang="ru-RU" sz="1400" dirty="0">
                          <a:solidFill>
                            <a:sysClr val="windowText" lastClr="000000"/>
                          </a:solidFill>
                          <a:effectLst/>
                        </a:rPr>
                        <a:t> Евгений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ysClr val="windowText" lastClr="000000"/>
                          </a:solidFill>
                          <a:effectLst/>
                        </a:rPr>
                        <a:t>Пожидаева Дарья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ysClr val="windowText" lastClr="000000"/>
                          </a:solidFill>
                          <a:effectLst/>
                        </a:rPr>
                        <a:t>Третьякова Дарья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ysClr val="windowText" lastClr="000000"/>
                          </a:solidFill>
                          <a:effectLst/>
                        </a:rPr>
                        <a:t>Тишанинов Роман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solidFill>
                            <a:sysClr val="windowText" lastClr="000000"/>
                          </a:solidFill>
                          <a:effectLst/>
                        </a:rPr>
                        <a:t>Кобцев</a:t>
                      </a:r>
                      <a:r>
                        <a:rPr lang="ru-RU" sz="1400" dirty="0">
                          <a:solidFill>
                            <a:sysClr val="windowText" lastClr="000000"/>
                          </a:solidFill>
                          <a:effectLst/>
                        </a:rPr>
                        <a:t> Сергей</a:t>
                      </a:r>
                      <a:endParaRPr lang="ru-RU" sz="14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ysClr val="windowText" lastClr="000000"/>
                          </a:solidFill>
                          <a:effectLst/>
                        </a:rPr>
                        <a:t>3 место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ysClr val="windowText" lastClr="000000"/>
                          </a:solidFill>
                          <a:effectLst/>
                        </a:rPr>
                        <a:t>3 место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ysClr val="windowText" lastClr="000000"/>
                          </a:solidFill>
                          <a:effectLst/>
                        </a:rPr>
                        <a:t>3 место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ysClr val="windowText" lastClr="000000"/>
                          </a:solidFill>
                          <a:effectLst/>
                        </a:rPr>
                        <a:t>3 место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ysClr val="windowText" lastClr="000000"/>
                          </a:solidFill>
                          <a:effectLst/>
                        </a:rPr>
                        <a:t>2 место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ysClr val="windowText" lastClr="000000"/>
                          </a:solidFill>
                          <a:effectLst/>
                        </a:rPr>
                        <a:t>2 место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ysClr val="windowText" lastClr="000000"/>
                          </a:solidFill>
                          <a:effectLst/>
                        </a:rPr>
                        <a:t>2 место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ysClr val="windowText" lastClr="000000"/>
                          </a:solidFill>
                          <a:effectLst/>
                        </a:rPr>
                        <a:t>2 место</a:t>
                      </a:r>
                      <a:endParaRPr lang="ru-RU" sz="14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2919301"/>
                  </a:ext>
                </a:extLst>
              </a:tr>
              <a:tr h="190015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ysClr val="windowText" lastClr="000000"/>
                          </a:solidFill>
                          <a:effectLst/>
                        </a:rPr>
                        <a:t>Всероссийская олимпиада по обществознанию «</a:t>
                      </a:r>
                      <a:r>
                        <a:rPr lang="ru-RU" sz="1400" dirty="0" err="1">
                          <a:solidFill>
                            <a:sysClr val="windowText" lastClr="000000"/>
                          </a:solidFill>
                          <a:effectLst/>
                        </a:rPr>
                        <a:t>Фоксфорд</a:t>
                      </a:r>
                      <a:r>
                        <a:rPr lang="ru-RU" sz="1400" dirty="0">
                          <a:solidFill>
                            <a:sysClr val="windowText" lastClr="000000"/>
                          </a:solidFill>
                          <a:effectLst/>
                        </a:rPr>
                        <a:t>»</a:t>
                      </a:r>
                      <a:endParaRPr lang="ru-RU" sz="14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2016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Кобцев</a:t>
                      </a:r>
                      <a:r>
                        <a:rPr lang="ru-RU" sz="1400" dirty="0">
                          <a:effectLst/>
                        </a:rPr>
                        <a:t> Сергей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Третьякова Дарья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Пожидаева Дарья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Денежко</a:t>
                      </a:r>
                      <a:r>
                        <a:rPr lang="ru-RU" sz="1400" dirty="0">
                          <a:effectLst/>
                        </a:rPr>
                        <a:t> Владислав.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Дахина</a:t>
                      </a:r>
                      <a:r>
                        <a:rPr lang="ru-RU" sz="1400" dirty="0">
                          <a:effectLst/>
                        </a:rPr>
                        <a:t> Юлия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Безрукова Ольга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Зацепин</a:t>
                      </a:r>
                      <a:r>
                        <a:rPr lang="ru-RU" sz="1400" dirty="0">
                          <a:effectLst/>
                        </a:rPr>
                        <a:t> Павел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Жукова Мария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 место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 место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 место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 место 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 место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effectLst/>
                        </a:rPr>
                        <a:t>3 место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effectLst/>
                        </a:rPr>
                        <a:t>3 место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effectLst/>
                        </a:rPr>
                        <a:t>3 место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4894545"/>
                  </a:ext>
                </a:extLst>
              </a:tr>
              <a:tr h="72531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ysClr val="windowText" lastClr="000000"/>
                          </a:solidFill>
                          <a:effectLst/>
                        </a:rPr>
                        <a:t>Муниципальный этап Всероссийской олимпиады по Мировой художественной культуре</a:t>
                      </a:r>
                      <a:endParaRPr lang="ru-RU" sz="14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2014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Безрукова Ольга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Победитель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6434274"/>
                  </a:ext>
                </a:extLst>
              </a:tr>
              <a:tr h="69725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ysClr val="windowText" lastClr="000000"/>
                          </a:solidFill>
                          <a:effectLst/>
                        </a:rPr>
                        <a:t>Муниципальный этап Всероссийской олимпиады по Мировой художественной культуре</a:t>
                      </a:r>
                      <a:endParaRPr lang="ru-RU" sz="14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2015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Безрукова Ольга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Призер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0271964"/>
                  </a:ext>
                </a:extLst>
              </a:tr>
              <a:tr h="94933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ysClr val="windowText" lastClr="000000"/>
                          </a:solidFill>
                          <a:effectLst/>
                        </a:rPr>
                        <a:t>Муниципальный этап Всероссийской олимпиады по Мировой художественной культуре</a:t>
                      </a:r>
                      <a:endParaRPr lang="ru-RU" sz="14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2015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Безрукова Ольга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Призер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3374832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WordArt 4"/>
          <p:cNvSpPr>
            <a:spLocks noChangeArrowheads="1" noChangeShapeType="1" noTextEdit="1"/>
          </p:cNvSpPr>
          <p:nvPr/>
        </p:nvSpPr>
        <p:spPr bwMode="auto">
          <a:xfrm>
            <a:off x="533400" y="161925"/>
            <a:ext cx="8161338" cy="42627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</a:rPr>
              <a:t>Высокие результаты внеурочной деятельности обучающихся</a:t>
            </a:r>
            <a:endParaRPr lang="en-US" sz="3600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</a:endParaRPr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457200" y="1181607"/>
            <a:ext cx="27432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altLang="en-US" dirty="0">
                <a:solidFill>
                  <a:srgbClr val="0000FF"/>
                </a:solidFill>
              </a:rPr>
              <a:t>Победа  в Городском конкурсе «Ратный подвиг прославляя»</a:t>
            </a:r>
          </a:p>
        </p:txBody>
      </p:sp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72063" y="734046"/>
            <a:ext cx="4215500" cy="324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" y="4127918"/>
            <a:ext cx="3733800" cy="248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4366147" y="5562600"/>
            <a:ext cx="394372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ru-RU" altLang="en-US" dirty="0">
                <a:solidFill>
                  <a:srgbClr val="0000FF"/>
                </a:solidFill>
              </a:rPr>
              <a:t>Два года подряд переходящий кубок Победителя завоевывает команда «Граждане России»</a:t>
            </a:r>
            <a:endParaRPr lang="ru-RU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068052" y="4916269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Олимпиада по основам избирательного законодательства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WordArt 3"/>
          <p:cNvSpPr>
            <a:spLocks noChangeArrowheads="1" noChangeShapeType="1" noTextEdit="1"/>
          </p:cNvSpPr>
          <p:nvPr/>
        </p:nvSpPr>
        <p:spPr bwMode="auto">
          <a:xfrm>
            <a:off x="425116" y="186929"/>
            <a:ext cx="8161338" cy="533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</a:rPr>
              <a:t>Создание условий для приобретения</a:t>
            </a:r>
          </a:p>
          <a:p>
            <a:pPr algn="ctr"/>
            <a:r>
              <a:rPr lang="ru-RU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</a:rPr>
              <a:t>обучающимися позитивного социального опыта</a:t>
            </a:r>
            <a:endParaRPr lang="en-US" sz="3600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</a:endParaRPr>
          </a:p>
        </p:txBody>
      </p:sp>
      <p:pic>
        <p:nvPicPr>
          <p:cNvPr id="10247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9"/>
          <a:stretch/>
        </p:blipFill>
        <p:spPr bwMode="auto">
          <a:xfrm>
            <a:off x="228599" y="726059"/>
            <a:ext cx="4451435" cy="3045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1603960" y="3089474"/>
            <a:ext cx="3048000" cy="646331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/>
            <a:r>
              <a:rPr lang="ru-RU" altLang="en-US" b="1" dirty="0">
                <a:solidFill>
                  <a:srgbClr val="000066"/>
                </a:solidFill>
              </a:rPr>
              <a:t>Акция «Бессмертный полк»</a:t>
            </a:r>
            <a:endParaRPr lang="ru-RU" altLang="en-US" b="1" dirty="0">
              <a:solidFill>
                <a:srgbClr val="FF0000"/>
              </a:solidFill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5257800" y="4911512"/>
            <a:ext cx="3581400" cy="646331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altLang="en-US" b="1" dirty="0">
                <a:solidFill>
                  <a:srgbClr val="000066"/>
                </a:solidFill>
              </a:rPr>
              <a:t>«Афганистан болит в моей душе…»</a:t>
            </a:r>
            <a:endParaRPr lang="ru-RU" altLang="en-US" b="1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57" r="37500" b="21817"/>
          <a:stretch/>
        </p:blipFill>
        <p:spPr>
          <a:xfrm>
            <a:off x="228600" y="3889838"/>
            <a:ext cx="4451435" cy="2960668"/>
          </a:xfrm>
          <a:prstGeom prst="rect">
            <a:avLst/>
          </a:prstGeom>
        </p:spPr>
      </p:pic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204536" y="6204175"/>
            <a:ext cx="6195032" cy="646331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b="1" dirty="0">
                <a:solidFill>
                  <a:srgbClr val="000066"/>
                </a:solidFill>
              </a:rPr>
              <a:t>Городской конкурс исследовательских работ на тему политических репрессий </a:t>
            </a:r>
            <a:endParaRPr lang="ru-RU" altLang="en-US" b="1" dirty="0">
              <a:solidFill>
                <a:srgbClr val="000066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4" t="15556" r="7500"/>
          <a:stretch/>
        </p:blipFill>
        <p:spPr>
          <a:xfrm>
            <a:off x="4712119" y="1787313"/>
            <a:ext cx="4275222" cy="31242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WordArt 4"/>
          <p:cNvSpPr>
            <a:spLocks noChangeArrowheads="1" noChangeShapeType="1" noTextEdit="1"/>
          </p:cNvSpPr>
          <p:nvPr/>
        </p:nvSpPr>
        <p:spPr bwMode="auto">
          <a:xfrm>
            <a:off x="304800" y="152400"/>
            <a:ext cx="8458200" cy="533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</a:rPr>
              <a:t>Наличие собственной методической системы</a:t>
            </a:r>
            <a:endParaRPr lang="en-US" sz="3600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5534" r="7500" b="5534"/>
          <a:stretch/>
        </p:blipFill>
        <p:spPr>
          <a:xfrm>
            <a:off x="152400" y="838200"/>
            <a:ext cx="8077200" cy="4572000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2570" r="7500" b="4051"/>
          <a:stretch/>
        </p:blipFill>
        <p:spPr>
          <a:xfrm>
            <a:off x="3200400" y="3124200"/>
            <a:ext cx="5809343" cy="3588124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0664" y="6162966"/>
            <a:ext cx="381000" cy="37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9" name="WordArt 3"/>
          <p:cNvSpPr>
            <a:spLocks noChangeArrowheads="1" noChangeShapeType="1" noTextEdit="1"/>
          </p:cNvSpPr>
          <p:nvPr/>
        </p:nvSpPr>
        <p:spPr bwMode="auto">
          <a:xfrm>
            <a:off x="569161" y="179725"/>
            <a:ext cx="8379204" cy="31636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</a:rPr>
              <a:t>Эффективное использование современных образовательных технологий</a:t>
            </a:r>
            <a:endParaRPr lang="en-US" sz="3600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</a:endParaRPr>
          </a:p>
        </p:txBody>
      </p:sp>
      <p:pic>
        <p:nvPicPr>
          <p:cNvPr id="9228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61" y="1366043"/>
            <a:ext cx="381000" cy="37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35" name="Text Box 19"/>
          <p:cNvSpPr txBox="1">
            <a:spLocks noChangeArrowheads="1"/>
          </p:cNvSpPr>
          <p:nvPr/>
        </p:nvSpPr>
        <p:spPr bwMode="auto">
          <a:xfrm>
            <a:off x="199357" y="685800"/>
            <a:ext cx="2292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altLang="en-US" b="1" dirty="0"/>
              <a:t>Образовательный</a:t>
            </a:r>
          </a:p>
          <a:p>
            <a:pPr algn="ctr"/>
            <a:r>
              <a:rPr lang="ru-RU" altLang="en-US" b="1" dirty="0"/>
              <a:t>Веб-квест</a:t>
            </a:r>
          </a:p>
        </p:txBody>
      </p:sp>
      <p:pic>
        <p:nvPicPr>
          <p:cNvPr id="13" name="Picture 5" descr="Горожан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345" y="634603"/>
            <a:ext cx="5956280" cy="4764087"/>
          </a:xfrm>
          <a:prstGeom prst="rect">
            <a:avLst/>
          </a:prstGeom>
          <a:ln w="38100">
            <a:solidFill>
              <a:srgbClr val="000099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30" name="Text Box 14"/>
          <p:cNvSpPr txBox="1">
            <a:spLocks noChangeArrowheads="1"/>
          </p:cNvSpPr>
          <p:nvPr/>
        </p:nvSpPr>
        <p:spPr bwMode="auto">
          <a:xfrm>
            <a:off x="601245" y="1327150"/>
            <a:ext cx="225023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altLang="en-US" dirty="0">
                <a:solidFill>
                  <a:srgbClr val="0000FF"/>
                </a:solidFill>
              </a:rPr>
              <a:t>возможность для учащихся изучить тему в игровой форме</a:t>
            </a:r>
          </a:p>
        </p:txBody>
      </p:sp>
      <p:pic>
        <p:nvPicPr>
          <p:cNvPr id="15" name="Объект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61" y="2824375"/>
            <a:ext cx="4578795" cy="3774152"/>
          </a:xfrm>
          <a:prstGeom prst="rect">
            <a:avLst/>
          </a:prstGeom>
          <a:ln w="38100">
            <a:solidFill>
              <a:srgbClr val="000099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2981345" y="5762489"/>
            <a:ext cx="17856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altLang="en-US" dirty="0">
                <a:solidFill>
                  <a:srgbClr val="0000FF"/>
                </a:solidFill>
              </a:rPr>
              <a:t>Онлайн-тестирование</a:t>
            </a:r>
          </a:p>
        </p:txBody>
      </p:sp>
      <p:sp>
        <p:nvSpPr>
          <p:cNvPr id="2" name="TextBox 1">
            <a:hlinkClick r:id="rId5"/>
          </p:cNvPr>
          <p:cNvSpPr txBox="1"/>
          <p:nvPr/>
        </p:nvSpPr>
        <p:spPr>
          <a:xfrm>
            <a:off x="4962246" y="6162966"/>
            <a:ext cx="3778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66"/>
                </a:solidFill>
              </a:rPr>
              <a:t>sites.google.com/site/</a:t>
            </a:r>
            <a:r>
              <a:rPr lang="en-US" b="1" dirty="0" err="1">
                <a:solidFill>
                  <a:srgbClr val="000066"/>
                </a:solidFill>
              </a:rPr>
              <a:t>spicinasm</a:t>
            </a:r>
            <a:r>
              <a:rPr lang="en-US" b="1" dirty="0">
                <a:solidFill>
                  <a:srgbClr val="000066"/>
                </a:solidFill>
              </a:rPr>
              <a:t>/</a:t>
            </a:r>
            <a:endParaRPr lang="ru-RU" b="1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WordArt 4"/>
          <p:cNvSpPr>
            <a:spLocks noChangeArrowheads="1" noChangeShapeType="1" noTextEdit="1"/>
          </p:cNvSpPr>
          <p:nvPr/>
        </p:nvSpPr>
        <p:spPr bwMode="auto">
          <a:xfrm>
            <a:off x="749968" y="97886"/>
            <a:ext cx="7391400" cy="304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</a:rPr>
              <a:t>Диссеминация педагогического опыта</a:t>
            </a:r>
            <a:endParaRPr lang="en-US" sz="3600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3" b="16667"/>
          <a:stretch/>
        </p:blipFill>
        <p:spPr>
          <a:xfrm>
            <a:off x="216568" y="533400"/>
            <a:ext cx="4229100" cy="33832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139" y="553080"/>
            <a:ext cx="5143500" cy="3429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2529" y="2808683"/>
            <a:ext cx="3797968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0066"/>
                </a:solidFill>
              </a:rPr>
              <a:t>Семинар-выставка «Урок по ФГОС: практика в школе»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9" t="13559" r="5091" b="13559"/>
          <a:stretch/>
        </p:blipFill>
        <p:spPr>
          <a:xfrm>
            <a:off x="216568" y="3459025"/>
            <a:ext cx="5181600" cy="3276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16568" y="5812295"/>
            <a:ext cx="312420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0066"/>
                </a:solidFill>
              </a:rPr>
              <a:t>Международный фестиваль школьных учителей в Елабуге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26003" y="2900401"/>
            <a:ext cx="335280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0066"/>
                </a:solidFill>
              </a:rPr>
              <a:t>Мастер-класс «Активные методы обучения»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9" t="9567" r="3759" b="12235"/>
          <a:stretch/>
        </p:blipFill>
        <p:spPr>
          <a:xfrm>
            <a:off x="4618122" y="3621769"/>
            <a:ext cx="4372475" cy="311385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570622" y="6329401"/>
            <a:ext cx="335280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0066"/>
                </a:solidFill>
              </a:rPr>
              <a:t>Школа №29 г. Подольска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1219200" y="2971800"/>
            <a:ext cx="6975475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ru-RU" altLang="en-US" sz="4800" b="1" i="1" dirty="0">
                <a:solidFill>
                  <a:srgbClr val="0000FF"/>
                </a:solidFill>
              </a:rPr>
              <a:t>Спасибо за внимание!</a:t>
            </a:r>
            <a:endParaRPr lang="ru-RU" altLang="en-US" sz="4800" i="1" dirty="0">
              <a:solidFill>
                <a:srgbClr val="0000FF"/>
              </a:solidFill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592387" cy="179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541</TotalTime>
  <Words>242</Words>
  <Application>Microsoft Office PowerPoint</Application>
  <PresentationFormat>Экран (4:3)</PresentationFormat>
  <Paragraphs>82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Times New Roman</vt:lpstr>
      <vt:lpstr>Wingdings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EA;Светлана Спицина</dc:creator>
  <cp:lastModifiedBy>Светлана Спицина</cp:lastModifiedBy>
  <cp:revision>59</cp:revision>
  <cp:lastPrinted>1601-01-01T00:00:00Z</cp:lastPrinted>
  <dcterms:created xsi:type="dcterms:W3CDTF">2015-05-21T12:49:50Z</dcterms:created>
  <dcterms:modified xsi:type="dcterms:W3CDTF">2017-06-05T10:43:04Z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