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6" r:id="rId4"/>
    <p:sldId id="260" r:id="rId5"/>
    <p:sldId id="256" r:id="rId6"/>
    <p:sldId id="257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2F2FE"/>
    <a:srgbClr val="E7F7FF"/>
    <a:srgbClr val="CC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2C52D-96EB-4F63-A0B6-51EF0AFD2C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48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2AA62-ECC3-4466-B0BE-071DADD4CBE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93107-8142-4341-8355-9DBB1B17631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72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444A-905D-4B4A-93F1-8F8BA70055C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0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135DF-E9F7-45AE-8A1B-FF3F8507562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43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365FF-7C30-424F-AC2C-A6AAEE5DE14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75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1B08D-854B-4836-8FA9-0E6AF9D571A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13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3FDC5-00E1-4533-BE2D-D9E89EE0CC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A7B46-7634-44CB-B642-AC711DCB780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50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0AD9F-4B1A-433E-B29E-7EA6CE68C5F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02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347E0-63A8-4C02-B397-FE2CA253EC1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82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D35322-67BD-431C-8350-5AA4BE53CE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7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AD9F87-DDEC-4DC3-A999-A737C2FEE9B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5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sz="6000" dirty="0" smtClean="0">
                <a:solidFill>
                  <a:srgbClr val="000099"/>
                </a:solidFill>
              </a:rPr>
              <a:t>О результатах </a:t>
            </a:r>
            <a:r>
              <a:rPr lang="ru-RU" sz="6000" smtClean="0">
                <a:solidFill>
                  <a:srgbClr val="000099"/>
                </a:solidFill>
              </a:rPr>
              <a:t>педагогической деятельности </a:t>
            </a:r>
            <a:br>
              <a:rPr lang="ru-RU" sz="6000" smtClean="0">
                <a:solidFill>
                  <a:srgbClr val="000099"/>
                </a:solidFill>
              </a:rPr>
            </a:br>
            <a:r>
              <a:rPr lang="ru-RU" sz="6000" smtClean="0">
                <a:solidFill>
                  <a:srgbClr val="000099"/>
                </a:solidFill>
              </a:rPr>
              <a:t>в 2014-2017 гг</a:t>
            </a:r>
            <a:r>
              <a:rPr lang="ru-RU" sz="6000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7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4464496" cy="50405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sz="3600" dirty="0" smtClean="0"/>
              <a:t>Учитель</a:t>
            </a:r>
          </a:p>
          <a:p>
            <a:r>
              <a:rPr lang="ru-RU" sz="3600" dirty="0" smtClean="0"/>
              <a:t>Истории</a:t>
            </a:r>
          </a:p>
          <a:p>
            <a:r>
              <a:rPr lang="ru-RU" sz="3600" dirty="0" smtClean="0"/>
              <a:t>Обществознания</a:t>
            </a:r>
          </a:p>
          <a:p>
            <a:r>
              <a:rPr lang="ru-RU" sz="3600" dirty="0" smtClean="0"/>
              <a:t>Экономики</a:t>
            </a:r>
          </a:p>
          <a:p>
            <a:r>
              <a:rPr lang="ru-RU" sz="3600" dirty="0" smtClean="0"/>
              <a:t>Краеведения</a:t>
            </a:r>
          </a:p>
          <a:p>
            <a:r>
              <a:rPr lang="ru-RU" sz="3600" dirty="0" smtClean="0"/>
              <a:t>МХК (искусство)</a:t>
            </a:r>
          </a:p>
          <a:p>
            <a:endParaRPr lang="ru-RU" dirty="0"/>
          </a:p>
        </p:txBody>
      </p:sp>
      <p:pic>
        <p:nvPicPr>
          <p:cNvPr id="4098" name="Picture 2" descr="Казьмина Лидия Петров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0"/>
            <a:ext cx="4067944" cy="60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7815" y="5353416"/>
            <a:ext cx="4067943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Казьмина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Лидия Петровна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8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УЧЕНИКИ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764" y="1556792"/>
            <a:ext cx="8496944" cy="4525963"/>
          </a:xfrm>
        </p:spPr>
        <p:txBody>
          <a:bodyPr/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2014/2015 – 7,9-е классы - 122 </a:t>
            </a:r>
          </a:p>
          <a:p>
            <a:pPr lvl="0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2015/2016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8,10-е классы - 107</a:t>
            </a: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2016/2017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5,9,11-е классы - 192</a:t>
            </a: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33764" y="4259667"/>
            <a:ext cx="4067944" cy="2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3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</a:t>
            </a: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Средний балл:</a:t>
            </a:r>
            <a:b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история -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4,3</a:t>
            </a: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обществознание –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4,4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684597"/>
              </p:ext>
            </p:extLst>
          </p:nvPr>
        </p:nvGraphicFramePr>
        <p:xfrm>
          <a:off x="17202" y="2132856"/>
          <a:ext cx="9144000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Диаграмма" r:id="rId3" imgW="7048337" imgH="2762431" progId="MSGraph.Chart.8">
                  <p:embed/>
                </p:oleObj>
              </mc:Choice>
              <mc:Fallback>
                <p:oleObj name="Диаграмма" r:id="rId3" imgW="7048337" imgH="2762431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2" y="2132856"/>
                        <a:ext cx="9144000" cy="4464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99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71420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Качество знаний </a:t>
            </a: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обучающихся: </a:t>
            </a:r>
            <a:b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история –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90%</a:t>
            </a: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обществознание –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93%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964233"/>
              </p:ext>
            </p:extLst>
          </p:nvPr>
        </p:nvGraphicFramePr>
        <p:xfrm>
          <a:off x="0" y="2132856"/>
          <a:ext cx="9144000" cy="4725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Диаграмма" r:id="rId3" imgW="5743439" imgH="2428722" progId="MSGraph.Chart.8">
                  <p:embed/>
                </p:oleObj>
              </mc:Choice>
              <mc:Fallback>
                <p:oleObj name="Диаграмма" r:id="rId3" imgW="5743439" imgH="2428722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2856"/>
                        <a:ext cx="9144000" cy="4725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7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26170"/>
          </a:xfrm>
        </p:spPr>
        <p:txBody>
          <a:bodyPr/>
          <a:lstStyle/>
          <a:p>
            <a:r>
              <a:rPr lang="ru-RU" sz="4800" dirty="0" smtClean="0">
                <a:solidFill>
                  <a:srgbClr val="000099"/>
                </a:solidFill>
              </a:rPr>
              <a:t>Экзамены 2017</a:t>
            </a:r>
            <a:br>
              <a:rPr lang="ru-RU" sz="4800" dirty="0" smtClean="0">
                <a:solidFill>
                  <a:srgbClr val="000099"/>
                </a:solidFill>
              </a:rPr>
            </a:br>
            <a:r>
              <a:rPr lang="ru-RU" sz="4800" dirty="0" smtClean="0">
                <a:solidFill>
                  <a:srgbClr val="000099"/>
                </a:solidFill>
              </a:rPr>
              <a:t>История </a:t>
            </a:r>
            <a:r>
              <a:rPr lang="ru-RU" sz="4800" dirty="0" smtClean="0">
                <a:solidFill>
                  <a:schemeClr val="tx1"/>
                </a:solidFill>
              </a:rPr>
              <a:t>- средний балл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971600" y="2060848"/>
            <a:ext cx="7200800" cy="864096"/>
          </a:xfrm>
          <a:ln>
            <a:solidFill>
              <a:srgbClr val="000099"/>
            </a:solidFill>
          </a:ln>
        </p:spPr>
        <p:txBody>
          <a:bodyPr/>
          <a:lstStyle/>
          <a:p>
            <a:pPr marL="0" lvl="0" indent="0" algn="ctr">
              <a:buNone/>
            </a:pPr>
            <a:r>
              <a:rPr lang="ru-RU" sz="4400" dirty="0">
                <a:solidFill>
                  <a:srgbClr val="000000"/>
                </a:solidFill>
              </a:rPr>
              <a:t>9 </a:t>
            </a:r>
            <a:r>
              <a:rPr lang="ru-RU" sz="4400" dirty="0" smtClean="0">
                <a:solidFill>
                  <a:srgbClr val="000000"/>
                </a:solidFill>
              </a:rPr>
              <a:t>класс - </a:t>
            </a:r>
            <a:r>
              <a:rPr lang="ru-RU" sz="4400" dirty="0" smtClean="0">
                <a:solidFill>
                  <a:srgbClr val="000099"/>
                </a:solidFill>
                <a:ea typeface="+mj-ea"/>
                <a:cs typeface="+mj-cs"/>
              </a:rPr>
              <a:t>ГИА – 37 (5)</a:t>
            </a:r>
          </a:p>
          <a:p>
            <a:pPr marL="0" indent="0">
              <a:buNone/>
            </a:pPr>
            <a:endParaRPr lang="ru-RU" sz="4400" dirty="0">
              <a:solidFill>
                <a:srgbClr val="000099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400" dirty="0" smtClean="0">
              <a:solidFill>
                <a:srgbClr val="000099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ru-RU" sz="4400" dirty="0" smtClean="0">
              <a:ea typeface="+mj-ea"/>
              <a:cs typeface="+mj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971600" y="3140968"/>
            <a:ext cx="7200800" cy="3240360"/>
          </a:xfrm>
          <a:ln>
            <a:solidFill>
              <a:srgbClr val="000099"/>
            </a:solidFill>
          </a:ln>
        </p:spPr>
        <p:txBody>
          <a:bodyPr/>
          <a:lstStyle/>
          <a:p>
            <a:pPr marL="0" lvl="0" indent="0" algn="ctr">
              <a:buNone/>
            </a:pPr>
            <a:r>
              <a:rPr lang="ru-RU" sz="4400" dirty="0">
                <a:solidFill>
                  <a:srgbClr val="000000"/>
                </a:solidFill>
              </a:rPr>
              <a:t>11 </a:t>
            </a:r>
            <a:r>
              <a:rPr lang="ru-RU" sz="4400" dirty="0" smtClean="0">
                <a:solidFill>
                  <a:srgbClr val="000000"/>
                </a:solidFill>
              </a:rPr>
              <a:t>класс</a:t>
            </a:r>
            <a:endParaRPr lang="ru-RU" sz="4400" dirty="0" smtClean="0">
              <a:solidFill>
                <a:srgbClr val="000099"/>
              </a:solidFill>
              <a:ea typeface="+mj-ea"/>
              <a:cs typeface="+mj-cs"/>
            </a:endParaRPr>
          </a:p>
          <a:p>
            <a:r>
              <a:rPr lang="ru-RU" sz="4400" dirty="0" smtClean="0">
                <a:solidFill>
                  <a:srgbClr val="000099"/>
                </a:solidFill>
                <a:ea typeface="+mj-ea"/>
                <a:cs typeface="+mj-cs"/>
              </a:rPr>
              <a:t>ЕГЭ – 69,4</a:t>
            </a:r>
            <a:endParaRPr lang="ru-RU" sz="4400" dirty="0">
              <a:solidFill>
                <a:srgbClr val="000099"/>
              </a:solidFill>
              <a:ea typeface="+mj-ea"/>
              <a:cs typeface="+mj-cs"/>
            </a:endParaRPr>
          </a:p>
          <a:p>
            <a:r>
              <a:rPr lang="ru-RU" sz="4400" dirty="0" smtClean="0">
                <a:solidFill>
                  <a:srgbClr val="000099"/>
                </a:solidFill>
                <a:ea typeface="+mj-ea"/>
                <a:cs typeface="+mj-cs"/>
              </a:rPr>
              <a:t>100 баллов – </a:t>
            </a:r>
            <a:r>
              <a:rPr lang="ru-RU" sz="4400" dirty="0" err="1" smtClean="0">
                <a:solidFill>
                  <a:srgbClr val="000099"/>
                </a:solidFill>
                <a:ea typeface="+mj-ea"/>
                <a:cs typeface="+mj-cs"/>
              </a:rPr>
              <a:t>Саввин</a:t>
            </a:r>
            <a:r>
              <a:rPr lang="ru-RU" sz="4400" dirty="0" smtClean="0">
                <a:solidFill>
                  <a:srgbClr val="000099"/>
                </a:solidFill>
                <a:ea typeface="+mj-ea"/>
                <a:cs typeface="+mj-cs"/>
              </a:rPr>
              <a:t> А.</a:t>
            </a:r>
          </a:p>
          <a:p>
            <a:pPr lvl="0"/>
            <a:r>
              <a:rPr lang="ru-RU" sz="4400" dirty="0" smtClean="0">
                <a:solidFill>
                  <a:srgbClr val="000000"/>
                </a:solidFill>
              </a:rPr>
              <a:t>РФ – 56,9</a:t>
            </a:r>
          </a:p>
          <a:p>
            <a:pPr marL="0" indent="0">
              <a:buNone/>
            </a:pPr>
            <a:endParaRPr lang="ru-RU" sz="4400" dirty="0">
              <a:solidFill>
                <a:srgbClr val="000099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600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6"/>
          </a:xfrm>
        </p:spPr>
        <p:txBody>
          <a:bodyPr/>
          <a:lstStyle/>
          <a:p>
            <a:r>
              <a:rPr lang="ru-RU" sz="4800" dirty="0" smtClean="0">
                <a:solidFill>
                  <a:srgbClr val="000099"/>
                </a:solidFill>
              </a:rPr>
              <a:t>Обществознание </a:t>
            </a:r>
            <a:br>
              <a:rPr lang="ru-RU" sz="4800" dirty="0" smtClean="0">
                <a:solidFill>
                  <a:srgbClr val="000099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– средний балл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2051720" y="1844824"/>
            <a:ext cx="5112568" cy="1656184"/>
          </a:xfrm>
          <a:ln>
            <a:solidFill>
              <a:srgbClr val="000099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ea typeface="+mj-ea"/>
                <a:cs typeface="+mj-cs"/>
              </a:rPr>
              <a:t>9 класс</a:t>
            </a:r>
          </a:p>
          <a:p>
            <a:r>
              <a:rPr lang="ru-RU" sz="4400" dirty="0" smtClean="0">
                <a:ea typeface="+mj-ea"/>
                <a:cs typeface="+mj-cs"/>
              </a:rPr>
              <a:t>ГИА – </a:t>
            </a:r>
            <a:r>
              <a:rPr lang="ru-RU" sz="4400" dirty="0" smtClean="0">
                <a:solidFill>
                  <a:srgbClr val="000099"/>
                </a:solidFill>
                <a:ea typeface="+mj-ea"/>
                <a:cs typeface="+mj-cs"/>
              </a:rPr>
              <a:t>30,2 (4,2)</a:t>
            </a:r>
            <a:endParaRPr lang="ru-RU" sz="4400" dirty="0">
              <a:solidFill>
                <a:srgbClr val="000099"/>
              </a:solidFill>
              <a:ea typeface="+mj-ea"/>
              <a:cs typeface="+mj-cs"/>
            </a:endParaRPr>
          </a:p>
          <a:p>
            <a:endParaRPr lang="ru-RU" sz="4400" dirty="0" smtClean="0">
              <a:solidFill>
                <a:srgbClr val="000099"/>
              </a:solidFill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ru-RU" sz="4400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123728" y="3861048"/>
            <a:ext cx="5040560" cy="2520280"/>
          </a:xfrm>
          <a:ln>
            <a:solidFill>
              <a:srgbClr val="000099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ea typeface="+mj-ea"/>
                <a:cs typeface="+mj-cs"/>
              </a:rPr>
              <a:t>11 класс</a:t>
            </a:r>
          </a:p>
          <a:p>
            <a:r>
              <a:rPr lang="ru-RU" sz="4400" dirty="0" smtClean="0">
                <a:solidFill>
                  <a:srgbClr val="000099"/>
                </a:solidFill>
                <a:ea typeface="+mj-ea"/>
                <a:cs typeface="+mj-cs"/>
              </a:rPr>
              <a:t>ЕГЭ – 67,54</a:t>
            </a:r>
            <a:endParaRPr lang="ru-RU" sz="4400" dirty="0">
              <a:solidFill>
                <a:srgbClr val="000099"/>
              </a:solidFill>
              <a:ea typeface="+mj-ea"/>
              <a:cs typeface="+mj-cs"/>
            </a:endParaRPr>
          </a:p>
          <a:p>
            <a:r>
              <a:rPr lang="ru-RU" sz="4400" dirty="0" smtClean="0">
                <a:ea typeface="+mj-ea"/>
                <a:cs typeface="+mj-cs"/>
              </a:rPr>
              <a:t>РФ – 55,4</a:t>
            </a:r>
          </a:p>
        </p:txBody>
      </p:sp>
    </p:spTree>
    <p:extLst>
      <p:ext uri="{BB962C8B-B14F-4D97-AF65-F5344CB8AC3E}">
        <p14:creationId xmlns:p14="http://schemas.microsoft.com/office/powerpoint/2010/main" val="235403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Региональные олимпиады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2014/2015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 призёра </a:t>
            </a: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2015/2016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 победителя,</a:t>
            </a:r>
          </a:p>
          <a:p>
            <a:pPr marL="0" lvl="0" indent="0">
              <a:buNone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3 призёра</a:t>
            </a:r>
          </a:p>
          <a:p>
            <a:pPr lvl="0"/>
            <a:r>
              <a:rPr lang="ru-RU" sz="4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2016/2017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призёра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36074"/>
            <a:ext cx="3563119" cy="222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90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3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62195"/>
            <a:ext cx="9146850" cy="1210146"/>
          </a:xfrm>
        </p:spPr>
        <p:txBody>
          <a:bodyPr/>
          <a:lstStyle/>
          <a:p>
            <a:r>
              <a:rPr lang="ru-RU" altLang="ru-RU" sz="5400" dirty="0" smtClean="0">
                <a:solidFill>
                  <a:schemeClr val="accent2"/>
                </a:solidFill>
              </a:rPr>
              <a:t>Инклюзивное образование</a:t>
            </a:r>
            <a:endParaRPr lang="ru-RU" altLang="ru-RU" sz="5400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4375313"/>
            <a:ext cx="9144000" cy="2482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0099"/>
                </a:solidFill>
              </a:rPr>
              <a:t>●</a:t>
            </a:r>
            <a:r>
              <a:rPr lang="ru-RU" sz="4400" dirty="0" smtClean="0">
                <a:solidFill>
                  <a:srgbClr val="00000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online</a:t>
            </a:r>
            <a:r>
              <a:rPr lang="ru-RU" sz="4400" dirty="0" smtClean="0">
                <a:solidFill>
                  <a:srgbClr val="000000"/>
                </a:solidFill>
              </a:rPr>
              <a:t>-</a:t>
            </a:r>
            <a:r>
              <a:rPr lang="ru-RU" altLang="ja-JP" sz="4400" kern="0" dirty="0" smtClean="0">
                <a:solidFill>
                  <a:srgbClr val="000000"/>
                </a:solidFill>
              </a:rPr>
              <a:t>обучение 3-х детей </a:t>
            </a:r>
            <a:r>
              <a:rPr lang="ru-RU" altLang="ja-JP" sz="4400" kern="0" dirty="0">
                <a:solidFill>
                  <a:srgbClr val="000000"/>
                </a:solidFill>
              </a:rPr>
              <a:t>с особыми </a:t>
            </a:r>
            <a:r>
              <a:rPr lang="ru-RU" altLang="ja-JP" sz="4400" kern="0" dirty="0" smtClean="0">
                <a:solidFill>
                  <a:srgbClr val="000000"/>
                </a:solidFill>
              </a:rPr>
              <a:t>образовательными потребностями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59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116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Оформление по умолчанию</vt:lpstr>
      <vt:lpstr>Диаграмма</vt:lpstr>
      <vt:lpstr>О результатах педагогической деятельности  в 2014-2017 гг.</vt:lpstr>
      <vt:lpstr>Презентация PowerPoint</vt:lpstr>
      <vt:lpstr>УЧЕНИКИ</vt:lpstr>
      <vt:lpstr>                Средний балл:  история - 4,3  обществознание – 4,4</vt:lpstr>
      <vt:lpstr>Качество знаний обучающихся:  история – 90% обществознание – 93%</vt:lpstr>
      <vt:lpstr>Экзамены 2017 История - средний балл </vt:lpstr>
      <vt:lpstr>Обществознание  – средний балл </vt:lpstr>
      <vt:lpstr>Региональные олимпиады</vt:lpstr>
      <vt:lpstr>Инклюзивное образование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Средний балл  по истории - 4,3 по обществознанию – 4,4</dc:title>
  <dc:creator>Лидия Петровна Казьмина</dc:creator>
  <cp:lastModifiedBy>gia</cp:lastModifiedBy>
  <cp:revision>21</cp:revision>
  <dcterms:created xsi:type="dcterms:W3CDTF">2018-04-03T15:57:10Z</dcterms:created>
  <dcterms:modified xsi:type="dcterms:W3CDTF">2018-04-16T11:36:02Z</dcterms:modified>
</cp:coreProperties>
</file>