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2" r:id="rId3"/>
    <p:sldId id="291" r:id="rId4"/>
    <p:sldId id="285" r:id="rId5"/>
    <p:sldId id="290" r:id="rId6"/>
    <p:sldId id="263" r:id="rId7"/>
    <p:sldId id="265" r:id="rId8"/>
    <p:sldId id="262" r:id="rId9"/>
    <p:sldId id="25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E663-3A33-4CDD-B46C-2FE440A0D1E3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CD5E5-2280-4CCE-B69D-1200770C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5500694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Лепехина Татьяна Евгеньевна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988840"/>
            <a:ext cx="5500726" cy="1940226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 </a:t>
            </a:r>
          </a:p>
          <a:p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гимназия №6 город  Воронеж                                      Советского района</a:t>
            </a:r>
          </a:p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>
              <a:lnSpc>
                <a:spcPct val="50000"/>
              </a:lnSpc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lang="en-US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лет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8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я\сканирование0001 (2).jpg"/>
          <p:cNvPicPr>
            <a:picLocks noChangeAspect="1" noChangeArrowheads="1"/>
          </p:cNvPicPr>
          <p:nvPr/>
        </p:nvPicPr>
        <p:blipFill>
          <a:blip r:embed="rId2" cstate="print"/>
          <a:srcRect l="8291" t="5263" r="7146" b="3947"/>
          <a:stretch>
            <a:fillRect/>
          </a:stretch>
        </p:blipFill>
        <p:spPr bwMode="auto">
          <a:xfrm>
            <a:off x="5214942" y="1000108"/>
            <a:ext cx="2357454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762828"/>
            <a:ext cx="8286808" cy="109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кредо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душе у каждого ребенка есть невидимые струны.        Если тронуть их умелой рукой, они красиво зазвучат»</a:t>
            </a:r>
          </a:p>
          <a:p>
            <a:pPr algn="ctr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32656"/>
            <a:ext cx="6168748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педагогического опыта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000505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Тема педагогической концепции                                                                  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эффективного взаимодействия и сотрудничества у обучающихся начальных классов»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857760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педагогической деятельности: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осуществления личностно-ориентированного подхода в обучении, активизирующего личностный потенциал обучающихся.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27584" y="357188"/>
            <a:ext cx="7776864" cy="7683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педагогической деятельности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Home\Downloads\сканирование00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194421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AutoShape 4" descr="https://cloclo41.cloud.mail.ru/thumb/xw1/%D0%B0%D1%82%D1%82%D0%B5%D1%81%D1%82%D0%B0%D1%86%D0%B8%D1%8F/%D0%B3%D1%80%D0%B0%D0%BC%D0%BE%D1%82%D1%8B%20%D0%B0%D1%80%D1%85%D0%B8%D0%B2/format_A4_document_567670%20%281%29.jpg?x-email=telepeh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Home\Desktop\лучший учитель\мои грамоты\format_A4_document_56767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14818"/>
            <a:ext cx="1152128" cy="1728192"/>
          </a:xfrm>
          <a:prstGeom prst="rect">
            <a:avLst/>
          </a:prstGeom>
          <a:noFill/>
        </p:spPr>
      </p:pic>
      <p:pic>
        <p:nvPicPr>
          <p:cNvPr id="5126" name="Picture 6" descr="C:\Users\Home\Desktop\лучший учитель\мои грамоты\сканирование001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1656184" cy="2232248"/>
          </a:xfrm>
          <a:prstGeom prst="rect">
            <a:avLst/>
          </a:prstGeom>
          <a:noFill/>
        </p:spPr>
      </p:pic>
      <p:pic>
        <p:nvPicPr>
          <p:cNvPr id="5127" name="Picture 7" descr="C:\Users\Home\Desktop\лучший учитель\мои грамоты\сканирование000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8"/>
            <a:ext cx="1512168" cy="2160240"/>
          </a:xfrm>
          <a:prstGeom prst="rect">
            <a:avLst/>
          </a:prstGeom>
          <a:noFill/>
        </p:spPr>
      </p:pic>
      <p:pic>
        <p:nvPicPr>
          <p:cNvPr id="5128" name="Picture 8" descr="C:\Users\Home\Desktop\лучший учитель\мои грамоты\сканирование0009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1584177" cy="2088232"/>
          </a:xfrm>
          <a:prstGeom prst="rect">
            <a:avLst/>
          </a:prstGeom>
          <a:noFill/>
        </p:spPr>
      </p:pic>
      <p:pic>
        <p:nvPicPr>
          <p:cNvPr id="5122" name="Picture 2" descr="C:\Users\Home\Desktop\лучший учитель\мои грамоты\Свидетельство проекта infourok.ru №2981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772816"/>
            <a:ext cx="1270307" cy="2016224"/>
          </a:xfrm>
          <a:prstGeom prst="rect">
            <a:avLst/>
          </a:prstGeom>
          <a:noFill/>
        </p:spPr>
      </p:pic>
      <p:pic>
        <p:nvPicPr>
          <p:cNvPr id="8" name="Picture 2" descr="C:\Users\Home\Desktop\дино благодарность.jpg"/>
          <p:cNvPicPr>
            <a:picLocks noChangeAspect="1" noChangeArrowheads="1"/>
          </p:cNvPicPr>
          <p:nvPr/>
        </p:nvPicPr>
        <p:blipFill>
          <a:blip r:embed="rId8" cstate="print"/>
          <a:srcRect l="33799" t="7372" r="32401" b="12594"/>
          <a:stretch>
            <a:fillRect/>
          </a:stretch>
        </p:blipFill>
        <p:spPr bwMode="auto">
          <a:xfrm>
            <a:off x="6143636" y="4714884"/>
            <a:ext cx="1115616" cy="158417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Home\Desktop\благодарность дино апрель.png"/>
          <p:cNvPicPr>
            <a:picLocks noChangeAspect="1" noChangeArrowheads="1"/>
          </p:cNvPicPr>
          <p:nvPr/>
        </p:nvPicPr>
        <p:blipFill>
          <a:blip r:embed="rId9" cstate="print"/>
          <a:srcRect l="34982" t="8657" r="32660" b="11610"/>
          <a:stretch>
            <a:fillRect/>
          </a:stretch>
        </p:blipFill>
        <p:spPr bwMode="auto">
          <a:xfrm>
            <a:off x="2357422" y="4714884"/>
            <a:ext cx="1080120" cy="15841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документы\аттестация\портфолио Лепёхиной архив\Сертификаты\format_A4_document_3288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714884"/>
            <a:ext cx="1224136" cy="1656184"/>
          </a:xfrm>
          <a:prstGeom prst="rect">
            <a:avLst/>
          </a:prstGeom>
          <a:noFill/>
        </p:spPr>
      </p:pic>
      <p:pic>
        <p:nvPicPr>
          <p:cNvPr id="24" name="Picture 11" descr="C:\Users\Home\Desktop\БЛАГОДАРНОСТЬ.png"/>
          <p:cNvPicPr>
            <a:picLocks noChangeAspect="1" noChangeArrowheads="1"/>
          </p:cNvPicPr>
          <p:nvPr/>
        </p:nvPicPr>
        <p:blipFill>
          <a:blip r:embed="rId11" cstate="print"/>
          <a:srcRect l="33463" t="6579" r="31887" b="10781"/>
          <a:stretch>
            <a:fillRect/>
          </a:stretch>
        </p:blipFill>
        <p:spPr bwMode="auto">
          <a:xfrm>
            <a:off x="4786314" y="4714884"/>
            <a:ext cx="1296144" cy="1656184"/>
          </a:xfrm>
          <a:prstGeom prst="rect">
            <a:avLst/>
          </a:prstGeom>
          <a:noFill/>
        </p:spPr>
      </p:pic>
      <p:pic>
        <p:nvPicPr>
          <p:cNvPr id="5121" name="Picture 1" descr="C:\Users\Home\Desktop\format_A4_document_4500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4500570"/>
            <a:ext cx="1187624" cy="1872208"/>
          </a:xfrm>
          <a:prstGeom prst="rect">
            <a:avLst/>
          </a:prstGeom>
          <a:noFill/>
        </p:spPr>
      </p:pic>
      <p:pic>
        <p:nvPicPr>
          <p:cNvPr id="13" name="Picture 7" descr="F:\фото\маи2016\iLPydCJUQ9g.jpg"/>
          <p:cNvPicPr>
            <a:picLocks noChangeAspect="1" noChangeArrowheads="1"/>
          </p:cNvPicPr>
          <p:nvPr/>
        </p:nvPicPr>
        <p:blipFill>
          <a:blip r:embed="rId13" cstate="print"/>
          <a:srcRect l="20248" t="9199" r="13944"/>
          <a:stretch>
            <a:fillRect/>
          </a:stretch>
        </p:blipFill>
        <p:spPr bwMode="auto">
          <a:xfrm>
            <a:off x="3851920" y="980728"/>
            <a:ext cx="20162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28662" y="357188"/>
            <a:ext cx="7300938" cy="6235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53136"/>
            <a:ext cx="4087594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проектной  деятельности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908720"/>
            <a:ext cx="3868495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24944"/>
            <a:ext cx="3863045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технологии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708920"/>
            <a:ext cx="3908314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творческих мастерских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013176"/>
            <a:ext cx="2359364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645024"/>
            <a:ext cx="208823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технология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Home\Pictures\2013-02-12 4 класс\4 класс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IMG_0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5373216"/>
            <a:ext cx="2448272" cy="115212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6" name="Picture 5" descr="F:\фото\маи2016\eABF27-3r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2376264" cy="13681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5536" y="119675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928670"/>
            <a:ext cx="2952328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развития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</a:p>
        </p:txBody>
      </p:sp>
      <p:pic>
        <p:nvPicPr>
          <p:cNvPr id="19" name="Picture 2" descr="E:\Фото2\IMG_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2126581" cy="17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Home\Desktop\фонарики 3а\IMG_3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F:\фото\маи2016\IMG_54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013176"/>
            <a:ext cx="2016224" cy="1584176"/>
          </a:xfrm>
          <a:prstGeom prst="rect">
            <a:avLst/>
          </a:prstGeom>
          <a:noFill/>
        </p:spPr>
      </p:pic>
      <p:pic>
        <p:nvPicPr>
          <p:cNvPr id="22" name="Picture 2" descr="C:\Users\1\Desktop\6lEPkBeLE-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628800"/>
            <a:ext cx="19442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:\фото\2009-2013\3класс 2011-12\родители, рс\IMG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00990" cy="6223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развития сотрудничества с семьями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92150"/>
            <a:ext cx="8507413" cy="202247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этап- накопление согласия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психолого-педагогическое просвещение родителей (Азбука семейного воспитания,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 этап- приобщение родителей к активному участию в жизни класса и  гимназии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643182"/>
            <a:ext cx="3500462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моделировании воспитательной системы класса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857496"/>
            <a:ext cx="3357586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деятельности и досуга.</a:t>
            </a: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 descr="G:\фото\2009-2013\3класс 2011-12\день именинника осень 2011 3 класс\IMG_0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05263"/>
            <a:ext cx="3033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G:\фото\архив\КТД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07170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604448" cy="76517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соуправления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классе осуществляется через: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Home\Desktop\фото\семинар 26.11.14\img_9796.jpg"/>
          <p:cNvPicPr>
            <a:picLocks noChangeAspect="1" noChangeArrowheads="1"/>
          </p:cNvPicPr>
          <p:nvPr/>
        </p:nvPicPr>
        <p:blipFill>
          <a:blip r:embed="rId2" cstate="print"/>
          <a:srcRect l="34301" r="33321"/>
          <a:stretch>
            <a:fillRect/>
          </a:stretch>
        </p:blipFill>
        <p:spPr bwMode="auto">
          <a:xfrm>
            <a:off x="7786710" y="2857496"/>
            <a:ext cx="944084" cy="15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3214678" y="4214818"/>
            <a:ext cx="20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Трудовики.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3286116" y="3857628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Физруки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8"/>
          <p:cNvSpPr>
            <a:spLocks noChangeArrowheads="1"/>
          </p:cNvSpPr>
          <p:nvPr/>
        </p:nvSpPr>
        <p:spPr bwMode="auto">
          <a:xfrm>
            <a:off x="3143240" y="457200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Игровики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28926" y="4929198"/>
            <a:ext cx="23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Корреспонденты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5" descr="H:\фото\архив\2009-2013\3класс 2011-12\день именинника осень 2011 3 класс\IMG_0080.JPG"/>
          <p:cNvPicPr>
            <a:picLocks noChangeAspect="1" noChangeArrowheads="1"/>
          </p:cNvPicPr>
          <p:nvPr/>
        </p:nvPicPr>
        <p:blipFill>
          <a:blip r:embed="rId3" cstate="print"/>
          <a:srcRect l="15789" r="2632"/>
          <a:stretch>
            <a:fillRect/>
          </a:stretch>
        </p:blipFill>
        <p:spPr bwMode="auto">
          <a:xfrm>
            <a:off x="5724128" y="4725144"/>
            <a:ext cx="2232248" cy="15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E:\DSC00123.JPG"/>
          <p:cNvPicPr>
            <a:picLocks noChangeAspect="1" noChangeArrowheads="1"/>
          </p:cNvPicPr>
          <p:nvPr/>
        </p:nvPicPr>
        <p:blipFill>
          <a:blip r:embed="rId4" cstate="print"/>
          <a:srcRect r="11111"/>
          <a:stretch>
            <a:fillRect/>
          </a:stretch>
        </p:blipFill>
        <p:spPr bwMode="auto">
          <a:xfrm>
            <a:off x="3571868" y="5301208"/>
            <a:ext cx="1214446" cy="12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Прямоугольник 13"/>
          <p:cNvSpPr>
            <a:spLocks noChangeArrowheads="1"/>
          </p:cNvSpPr>
          <p:nvPr/>
        </p:nvSpPr>
        <p:spPr bwMode="auto">
          <a:xfrm>
            <a:off x="2915816" y="3501008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Помощники командиров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Прямоугольник 14"/>
          <p:cNvSpPr>
            <a:spLocks noChangeArrowheads="1"/>
          </p:cNvSpPr>
          <p:nvPr/>
        </p:nvSpPr>
        <p:spPr bwMode="auto">
          <a:xfrm>
            <a:off x="785786" y="332656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21297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Командиры.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857496"/>
            <a:ext cx="5214974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Самоуправление  детского коллектива  «КИТ»: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Home\Desktop\Лепехина Т.Е\фото\2012-11-08 фото1\фото1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496"/>
            <a:ext cx="19807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Home\Desktop\фонарики 3а\IMG_3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785794"/>
            <a:ext cx="8424936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500"/>
              </a:spcBef>
              <a:buClr>
                <a:srgbClr val="800080"/>
              </a:buClr>
              <a:buFont typeface="Wingdings" pitchFamily="2" charset="2"/>
              <a:buChar char="ü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исследовательскую деятельность ; </a:t>
            </a:r>
          </a:p>
          <a:p>
            <a:pPr marL="338138" indent="-338138">
              <a:spcBef>
                <a:spcPts val="500"/>
              </a:spcBef>
              <a:buClr>
                <a:srgbClr val="800080"/>
              </a:buClr>
              <a:buFont typeface="Wingdings" pitchFamily="2" charset="2"/>
              <a:buChar char="ü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деятельности  и создание организационных групп для разработки КТД;</a:t>
            </a:r>
          </a:p>
          <a:p>
            <a:pPr marL="338138" indent="-338138">
              <a:spcBef>
                <a:spcPts val="500"/>
              </a:spcBef>
              <a:buClr>
                <a:srgbClr val="800080"/>
              </a:buClr>
              <a:buFont typeface="Wingdings" pitchFamily="2" charset="2"/>
              <a:buChar char="ü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внеурочную занятость ( Юные Умники и Умницы, Юные Краеведы,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конструирование, Занимательная Математика, Школа Развития Речи)</a:t>
            </a:r>
          </a:p>
          <a:p>
            <a:pPr marL="338138" indent="-338138">
              <a:spcBef>
                <a:spcPts val="500"/>
              </a:spcBef>
              <a:buClr>
                <a:srgbClr val="800080"/>
              </a:buClr>
              <a:buFont typeface="Wingdings" pitchFamily="2" charset="2"/>
              <a:buChar char="ü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ученическое самоуправление и поручения;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Калейдоскоп воспитательных мероприятий 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Текст 8"/>
          <p:cNvSpPr>
            <a:spLocks noGrp="1"/>
          </p:cNvSpPr>
          <p:nvPr>
            <p:ph type="body" idx="4294967295"/>
          </p:nvPr>
        </p:nvSpPr>
        <p:spPr>
          <a:xfrm>
            <a:off x="6572264" y="2071678"/>
            <a:ext cx="2286016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нравственного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взросления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40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5643570" y="5429264"/>
            <a:ext cx="3357586" cy="638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мировоззренческий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1" name="Picture 2" descr="http://uld14.odnoklassniki.ru/getImage?photoId=436425702098&amp;photoType=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3857628"/>
            <a:ext cx="1917964" cy="2160513"/>
          </a:xfrm>
          <a:noFill/>
        </p:spPr>
      </p:pic>
      <p:pic>
        <p:nvPicPr>
          <p:cNvPr id="14342" name="Picture 2" descr="C:\Users\Home\Desktop\Лепехина Т.Е\фото\2012-11-08 фото1\фото1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00108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4" descr="http://gymnasia6.org.ru/images/fotonews/sem_vr18105.JPG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6" descr="http://gymnasia6.org.ru/images/fotonews/sem_vr18105.JPG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AutoShape 8" descr="http://gymnasia6.org.ru/images/fotonews/sem_vr18105.JPG"/>
          <p:cNvSpPr>
            <a:spLocks noChangeAspect="1" noChangeArrowheads="1"/>
          </p:cNvSpPr>
          <p:nvPr/>
        </p:nvSpPr>
        <p:spPr bwMode="auto">
          <a:xfrm>
            <a:off x="251520" y="-60344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Picture 2" descr="F:\моё портфолио\1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181225" cy="21812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643702" y="2857496"/>
            <a:ext cx="1890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с чемпионом</a:t>
            </a:r>
            <a:endParaRPr lang="ru-RU" sz="1600" dirty="0"/>
          </a:p>
        </p:txBody>
      </p:sp>
      <p:sp>
        <p:nvSpPr>
          <p:cNvPr id="16" name="Текст 10"/>
          <p:cNvSpPr txBox="1">
            <a:spLocks/>
          </p:cNvSpPr>
          <p:nvPr/>
        </p:nvSpPr>
        <p:spPr>
          <a:xfrm>
            <a:off x="500034" y="857232"/>
            <a:ext cx="3643338" cy="157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именинников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Календарные праздники: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марта, 23 февраля, Новый год.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КТД на параллель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Экскурсионная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1571612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Часы общения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1071546"/>
            <a:ext cx="24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КТД</a:t>
            </a:r>
          </a:p>
        </p:txBody>
      </p:sp>
      <p:pic>
        <p:nvPicPr>
          <p:cNvPr id="1026" name="Picture 2" descr="D:\фото\1 класс 2016-2017\DSCF0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928934"/>
            <a:ext cx="2286016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аттестация\Сертификаты, грамоты 2017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714620"/>
            <a:ext cx="1214446" cy="1827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57188"/>
            <a:ext cx="7762056" cy="8572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внеурочной деятельности обучающихся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cloclo41.cloud.mail.ru/thumb/xw1/%D0%B0%D1%82%D1%82%D0%B5%D1%81%D1%82%D0%B0%D1%86%D0%B8%D1%8F/%D0%B3%D1%80%D0%B0%D0%BC%D0%BE%D1%82%D1%8B%20%D0%B0%D1%80%D1%85%D0%B8%D0%B2/%D1%81%D0%B5%D1%80%D1%82%D0%B8%D1%84%D0%B8%D0%BA%D0%B0%D1%82%20%281%29.jpg?x-email=telepeh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loclo41.cloud.mail.ru/thumb/xw1/%D0%B0%D1%82%D1%82%D0%B5%D1%81%D1%82%D0%B0%D1%86%D0%B8%D1%8F/%D0%B3%D1%80%D0%B0%D0%BC%D0%BE%D1%82%D1%8B%20%D0%B0%D1%80%D1%85%D0%B8%D0%B2/%D1%81%D0%B5%D1%80%D1%82%D0%B8%D1%84%D0%B8%D0%BA%D0%B0%D1%82%20%281%29.jpg?x-email=telepeh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Home\Downloads\сертифика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297284" cy="1656184"/>
          </a:xfrm>
          <a:prstGeom prst="rect">
            <a:avLst/>
          </a:prstGeom>
          <a:noFill/>
        </p:spPr>
      </p:pic>
      <p:pic>
        <p:nvPicPr>
          <p:cNvPr id="4103" name="Picture 7" descr="C:\Users\Home\Desktop\лиза а.олимпиада+.jpg"/>
          <p:cNvPicPr>
            <a:picLocks noChangeAspect="1" noChangeArrowheads="1"/>
          </p:cNvPicPr>
          <p:nvPr/>
        </p:nvPicPr>
        <p:blipFill>
          <a:blip r:embed="rId4" cstate="print"/>
          <a:srcRect l="33950" t="9642" r="31183" b="9641"/>
          <a:stretch>
            <a:fillRect/>
          </a:stretch>
        </p:blipFill>
        <p:spPr bwMode="auto">
          <a:xfrm>
            <a:off x="285720" y="3143248"/>
            <a:ext cx="1285884" cy="1571636"/>
          </a:xfrm>
          <a:prstGeom prst="rect">
            <a:avLst/>
          </a:prstGeom>
          <a:noFill/>
        </p:spPr>
      </p:pic>
      <p:pic>
        <p:nvPicPr>
          <p:cNvPr id="4104" name="Picture 8" descr="C:\Users\Home\Desktop\лиза русяз.jpg"/>
          <p:cNvPicPr>
            <a:picLocks noChangeAspect="1" noChangeArrowheads="1"/>
          </p:cNvPicPr>
          <p:nvPr/>
        </p:nvPicPr>
        <p:blipFill>
          <a:blip r:embed="rId5" cstate="print"/>
          <a:srcRect l="35973" t="7540" r="33035" b="34370"/>
          <a:stretch>
            <a:fillRect/>
          </a:stretch>
        </p:blipFill>
        <p:spPr bwMode="auto">
          <a:xfrm>
            <a:off x="357158" y="4786322"/>
            <a:ext cx="1285884" cy="1730472"/>
          </a:xfrm>
          <a:prstGeom prst="rect">
            <a:avLst/>
          </a:prstGeom>
          <a:noFill/>
        </p:spPr>
      </p:pic>
      <p:pic>
        <p:nvPicPr>
          <p:cNvPr id="4105" name="Picture 9" descr="C:\Users\Home\Desktop\махиборода меташ.jpg"/>
          <p:cNvPicPr>
            <a:picLocks noChangeAspect="1" noChangeArrowheads="1"/>
          </p:cNvPicPr>
          <p:nvPr/>
        </p:nvPicPr>
        <p:blipFill>
          <a:blip r:embed="rId6" cstate="print"/>
          <a:srcRect l="35611" t="9641" r="32290" b="11610"/>
          <a:stretch>
            <a:fillRect/>
          </a:stretch>
        </p:blipFill>
        <p:spPr bwMode="auto">
          <a:xfrm>
            <a:off x="7500958" y="4643446"/>
            <a:ext cx="1357322" cy="1872208"/>
          </a:xfrm>
          <a:prstGeom prst="rect">
            <a:avLst/>
          </a:prstGeom>
          <a:noFill/>
        </p:spPr>
      </p:pic>
      <p:pic>
        <p:nvPicPr>
          <p:cNvPr id="13" name="Picture 2" descr="F:\фото\фото маи 2015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214422"/>
            <a:ext cx="2571768" cy="25717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00166" y="1214422"/>
            <a:ext cx="1785950" cy="14373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Международной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                     олимпиады по русскому языку-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5286388"/>
            <a:ext cx="1944216" cy="100811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онлайн-олимпиады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143248"/>
            <a:ext cx="1714512" cy="158417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Международной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онлайн-олимпиады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algn="ctr"/>
            <a:endParaRPr lang="ru-RU" dirty="0"/>
          </a:p>
        </p:txBody>
      </p:sp>
      <p:pic>
        <p:nvPicPr>
          <p:cNvPr id="4107" name="Picture 11" descr="C:\Users\Home\Desktop\лучший учитель\дипломы учеников с 17\руский дино маша.jpg"/>
          <p:cNvPicPr>
            <a:picLocks noChangeAspect="1" noChangeArrowheads="1"/>
          </p:cNvPicPr>
          <p:nvPr/>
        </p:nvPicPr>
        <p:blipFill>
          <a:blip r:embed="rId8" cstate="print"/>
          <a:srcRect l="34504" t="6688" r="32844" b="10626"/>
          <a:stretch>
            <a:fillRect/>
          </a:stretch>
        </p:blipFill>
        <p:spPr bwMode="auto">
          <a:xfrm>
            <a:off x="428596" y="1142984"/>
            <a:ext cx="1214446" cy="192711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286380" y="4857760"/>
            <a:ext cx="2214578" cy="18158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                               Международных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интернет-олимпиад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математике, по русскому языку 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окружающему миру  на сайте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1214422"/>
            <a:ext cx="1571636" cy="142876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Всероссийского игрового Конкурса «Человек и Природа»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2857496"/>
            <a:ext cx="2000264" cy="15696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Регионального Конкурса исследователей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«Будь экспериментатором»</a:t>
            </a:r>
          </a:p>
        </p:txBody>
      </p:sp>
      <p:pic>
        <p:nvPicPr>
          <p:cNvPr id="10241" name="Picture 1" descr="C:\Users\User\Documents\Desktop\данькова правомир.jpg"/>
          <p:cNvPicPr>
            <a:picLocks noChangeAspect="1" noChangeArrowheads="1"/>
          </p:cNvPicPr>
          <p:nvPr/>
        </p:nvPicPr>
        <p:blipFill>
          <a:blip r:embed="rId9" cstate="print"/>
          <a:srcRect l="26667" t="7291" r="24166" b="4166"/>
          <a:stretch>
            <a:fillRect/>
          </a:stretch>
        </p:blipFill>
        <p:spPr bwMode="auto">
          <a:xfrm>
            <a:off x="3571868" y="4500570"/>
            <a:ext cx="1500198" cy="207170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57554" y="3786190"/>
            <a:ext cx="2286016" cy="7858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по ОПК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фото\мои личные\я\январь 17\IMG_20170204_142235.jpg"/>
          <p:cNvPicPr>
            <a:picLocks noChangeAspect="1" noChangeArrowheads="1"/>
          </p:cNvPicPr>
          <p:nvPr/>
        </p:nvPicPr>
        <p:blipFill>
          <a:blip r:embed="rId2" cstate="print"/>
          <a:srcRect l="23762" t="33200" r="18812"/>
          <a:stretch>
            <a:fillRect/>
          </a:stretch>
        </p:blipFill>
        <p:spPr bwMode="auto">
          <a:xfrm>
            <a:off x="428596" y="2357430"/>
            <a:ext cx="1714512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Непрерывность профессионального развития и оценка педагогической деятельности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071546"/>
            <a:ext cx="3096344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Home\Desktop\лучший учитель\мои грамоты\конкурс умнота.jpg"/>
          <p:cNvPicPr>
            <a:picLocks noChangeAspect="1" noChangeArrowheads="1"/>
          </p:cNvPicPr>
          <p:nvPr/>
        </p:nvPicPr>
        <p:blipFill>
          <a:blip r:embed="rId3" cstate="print"/>
          <a:srcRect l="35825" t="7980" r="32675" b="13583"/>
          <a:stretch>
            <a:fillRect/>
          </a:stretch>
        </p:blipFill>
        <p:spPr bwMode="auto">
          <a:xfrm>
            <a:off x="7072330" y="1714488"/>
            <a:ext cx="1728192" cy="2160240"/>
          </a:xfrm>
          <a:prstGeom prst="rect">
            <a:avLst/>
          </a:prstGeom>
          <a:noFill/>
        </p:spPr>
      </p:pic>
      <p:pic>
        <p:nvPicPr>
          <p:cNvPr id="21" name="Picture 2" descr="C:\Users\Home\Desktop\лучший учитель\мои грамоты\сертификат о курсах дневник.jpg"/>
          <p:cNvPicPr>
            <a:picLocks noChangeAspect="1" noChangeArrowheads="1"/>
          </p:cNvPicPr>
          <p:nvPr/>
        </p:nvPicPr>
        <p:blipFill>
          <a:blip r:embed="rId4" cstate="print"/>
          <a:srcRect l="33397" t="11609" r="32290" b="9641"/>
          <a:stretch>
            <a:fillRect/>
          </a:stretch>
        </p:blipFill>
        <p:spPr bwMode="auto">
          <a:xfrm>
            <a:off x="5286380" y="1714488"/>
            <a:ext cx="1656184" cy="2154540"/>
          </a:xfrm>
          <a:prstGeom prst="rect">
            <a:avLst/>
          </a:prstGeom>
          <a:noFill/>
        </p:spPr>
      </p:pic>
      <p:pic>
        <p:nvPicPr>
          <p:cNvPr id="22" name="Picture 2" descr="C:\Users\User\Documents\Desktop\для татья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357430"/>
            <a:ext cx="1285884" cy="214314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00034" y="1071546"/>
            <a:ext cx="3571900" cy="128588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Саморазвитие.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вокального ансамбля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гимназии №6 «Русские Узоры»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Home\Desktop\лучший учитель\мои грамоты\росконкурс.jpg"/>
          <p:cNvPicPr>
            <a:picLocks noChangeAspect="1" noChangeArrowheads="1"/>
          </p:cNvPicPr>
          <p:nvPr/>
        </p:nvPicPr>
        <p:blipFill>
          <a:blip r:embed="rId6" cstate="print"/>
          <a:srcRect l="34250" t="6579" r="32675" b="9381"/>
          <a:stretch>
            <a:fillRect/>
          </a:stretch>
        </p:blipFill>
        <p:spPr bwMode="auto">
          <a:xfrm>
            <a:off x="5429256" y="3786190"/>
            <a:ext cx="1584176" cy="2143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57554" y="2857496"/>
            <a:ext cx="2000264" cy="18722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Публикации: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сборники ВИРО;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сайтах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«Мир учителя»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Мультиурок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документы\аттестация\Сертификаты, грамоты 2017\сканирование0004.jpg"/>
          <p:cNvPicPr>
            <a:picLocks noChangeAspect="1" noChangeArrowheads="1"/>
          </p:cNvPicPr>
          <p:nvPr/>
        </p:nvPicPr>
        <p:blipFill>
          <a:blip r:embed="rId7" cstate="print"/>
          <a:srcRect l="14555" t="18056" r="15583" b="12500"/>
          <a:stretch>
            <a:fillRect/>
          </a:stretch>
        </p:blipFill>
        <p:spPr bwMode="auto">
          <a:xfrm>
            <a:off x="3643306" y="4786322"/>
            <a:ext cx="1285884" cy="1714512"/>
          </a:xfrm>
          <a:prstGeom prst="rect">
            <a:avLst/>
          </a:prstGeom>
          <a:noFill/>
        </p:spPr>
      </p:pic>
      <p:pic>
        <p:nvPicPr>
          <p:cNvPr id="8193" name="Picture 1" descr="F:\лучший учитель\мои грамоты\сертификат о курсах.jpg"/>
          <p:cNvPicPr>
            <a:picLocks noChangeAspect="1" noChangeArrowheads="1"/>
          </p:cNvPicPr>
          <p:nvPr/>
        </p:nvPicPr>
        <p:blipFill>
          <a:blip r:embed="rId8" cstate="print"/>
          <a:srcRect l="20312" t="11117" r="21094" b="16625"/>
          <a:stretch>
            <a:fillRect/>
          </a:stretch>
        </p:blipFill>
        <p:spPr bwMode="auto">
          <a:xfrm>
            <a:off x="7000892" y="3929066"/>
            <a:ext cx="178595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386044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различного уровня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85860"/>
            <a:ext cx="2143140" cy="15001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и координатор НПК обучающихся МБОУ гимназии №6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000108"/>
            <a:ext cx="2500330" cy="20002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школьного этапа  Международных конкурсов и олимпиад «Чип», «Золотое Руно»,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Правомир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9" descr="F:\фото\маи2016\IMG_5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1928826" cy="201622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215074" y="1214422"/>
            <a:ext cx="2000264" cy="13573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 образовательной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онлайн-платфомы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МБОУ гимназии №6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User\AppData\Local\Temp\Rar$DIa0.002\леп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1000132" cy="1785950"/>
          </a:xfrm>
          <a:prstGeom prst="rect">
            <a:avLst/>
          </a:prstGeom>
          <a:noFill/>
        </p:spPr>
      </p:pic>
      <p:pic>
        <p:nvPicPr>
          <p:cNvPr id="32" name="Picture 2" descr="C:\Users\User\AppData\Local\Temp\Rar$DIa0.737\леп7.jpg"/>
          <p:cNvPicPr>
            <a:picLocks noChangeAspect="1" noChangeArrowheads="1"/>
          </p:cNvPicPr>
          <p:nvPr/>
        </p:nvPicPr>
        <p:blipFill>
          <a:blip r:embed="rId4" cstate="print"/>
          <a:srcRect r="31381" b="30208"/>
          <a:stretch>
            <a:fillRect/>
          </a:stretch>
        </p:blipFill>
        <p:spPr bwMode="auto">
          <a:xfrm>
            <a:off x="3643306" y="3214686"/>
            <a:ext cx="928694" cy="1714512"/>
          </a:xfrm>
          <a:prstGeom prst="rect">
            <a:avLst/>
          </a:prstGeom>
          <a:noFill/>
        </p:spPr>
      </p:pic>
      <p:pic>
        <p:nvPicPr>
          <p:cNvPr id="34" name="Picture 9" descr="C:\Users\Home\Desktop\благо.jpg"/>
          <p:cNvPicPr>
            <a:picLocks noChangeAspect="1" noChangeArrowheads="1"/>
          </p:cNvPicPr>
          <p:nvPr/>
        </p:nvPicPr>
        <p:blipFill>
          <a:blip r:embed="rId5" cstate="print"/>
          <a:srcRect l="29925" t="7003" r="28338" b="8957"/>
          <a:stretch>
            <a:fillRect/>
          </a:stretch>
        </p:blipFill>
        <p:spPr bwMode="auto">
          <a:xfrm>
            <a:off x="4643438" y="3214686"/>
            <a:ext cx="928694" cy="1656184"/>
          </a:xfrm>
          <a:prstGeom prst="rect">
            <a:avLst/>
          </a:prstGeom>
          <a:noFill/>
        </p:spPr>
      </p:pic>
      <p:pic>
        <p:nvPicPr>
          <p:cNvPr id="36" name="Picture 6" descr="F:\фото\маи2016\ic1DX4YAkY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786058"/>
            <a:ext cx="2563362" cy="20217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руководство  методическим объединением учителей  начальных классов до 2016-2017 учебного года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22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передового педагогического опыта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AppData\Local\Temp\Rar$DIa0.493\ле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1571636" cy="2500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214422"/>
            <a:ext cx="223224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для слушателей ВИРО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214422"/>
            <a:ext cx="2500330" cy="17145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7 и 8 областных педагогических чтений по духовно-нравственному воспитанию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gymnasia6.org.ru/images/fotonews/ped_sovet_2601201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2428892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Home\Downloads\06042016(00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1718320" cy="22322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1214422"/>
            <a:ext cx="2500330" cy="14287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XXV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Международных Рождественских образовательных чтений В Москве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D:\документы\аттестация\Сертификаты, грамоты 2017\сканирование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071810"/>
            <a:ext cx="157163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433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Лепехина Татьяна Евгеньевна</vt:lpstr>
      <vt:lpstr>Использование современных технологий</vt:lpstr>
      <vt:lpstr>  Этапы развития сотрудничества с семьями:  </vt:lpstr>
      <vt:lpstr>Развитие соуправления в классе осуществляется через: </vt:lpstr>
      <vt:lpstr>Калейдоскоп воспитательных мероприятий    </vt:lpstr>
      <vt:lpstr>Результаты внеурочной деятельности обучающихся</vt:lpstr>
      <vt:lpstr>Слайд 7</vt:lpstr>
      <vt:lpstr>Организация мероприятий различного уровня</vt:lpstr>
      <vt:lpstr>Распространение передового педагогического опыта</vt:lpstr>
      <vt:lpstr> Результативность педагогической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101</cp:revision>
  <dcterms:created xsi:type="dcterms:W3CDTF">2015-05-03T06:58:13Z</dcterms:created>
  <dcterms:modified xsi:type="dcterms:W3CDTF">2017-06-05T11:45:21Z</dcterms:modified>
</cp:coreProperties>
</file>