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67" r:id="rId2"/>
  </p:sldMasterIdLst>
  <p:notesMasterIdLst>
    <p:notesMasterId r:id="rId14"/>
  </p:notesMasterIdLst>
  <p:sldIdLst>
    <p:sldId id="311" r:id="rId3"/>
    <p:sldId id="329" r:id="rId4"/>
    <p:sldId id="330" r:id="rId5"/>
    <p:sldId id="334" r:id="rId6"/>
    <p:sldId id="337" r:id="rId7"/>
    <p:sldId id="335" r:id="rId8"/>
    <p:sldId id="300" r:id="rId9"/>
    <p:sldId id="339" r:id="rId10"/>
    <p:sldId id="336" r:id="rId11"/>
    <p:sldId id="338" r:id="rId12"/>
    <p:sldId id="306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BCD"/>
    <a:srgbClr val="C4E59F"/>
    <a:srgbClr val="003E6C"/>
    <a:srgbClr val="005DA2"/>
    <a:srgbClr val="436840"/>
    <a:srgbClr val="00487E"/>
    <a:srgbClr val="283E26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09" autoAdjust="0"/>
  </p:normalViewPr>
  <p:slideViewPr>
    <p:cSldViewPr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45;&#1043;&#1069;,&#1043;&#1048;&#1040;%202014\&#1045;&#1043;&#1069;%202014\11%20&#1082;&#1083;&#1072;&#1089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Количество участников ЕГЭ (всего)</c:v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0.0438543729033918"/>
                  <c:y val="-0.011859793356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499212861966673"/>
                  <c:y val="-0.00722985144507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5467.0</c:v>
                </c:pt>
                <c:pt idx="1">
                  <c:v>5526.0</c:v>
                </c:pt>
              </c:numCache>
            </c:numRef>
          </c:val>
        </c:ser>
        <c:ser>
          <c:idx val="1"/>
          <c:order val="1"/>
          <c:tx>
            <c:v>Количество участников ЕГЭ муниципальных учреждений</c:v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dLbls>
            <c:dLbl>
              <c:idx val="0"/>
              <c:layout>
                <c:manualLayout>
                  <c:x val="0.0546710467405073"/>
                  <c:y val="-0.00505300998301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499205956237474"/>
                  <c:y val="-0.000488288999634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Лист1!$A$2:$B$2</c:f>
              <c:numCache>
                <c:formatCode>General</c:formatCode>
                <c:ptCount val="2"/>
                <c:pt idx="0">
                  <c:v>5354.0</c:v>
                </c:pt>
                <c:pt idx="1">
                  <c:v>5152.0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15684232"/>
        <c:axId val="-2074938552"/>
        <c:axId val="0"/>
      </c:bar3DChart>
      <c:catAx>
        <c:axId val="-20156842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2013      2014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08951613142755"/>
              <c:y val="0.86161600976694"/>
            </c:manualLayout>
          </c:layout>
          <c:overlay val="0"/>
        </c:title>
        <c:majorTickMark val="out"/>
        <c:minorTickMark val="none"/>
        <c:tickLblPos val="none"/>
        <c:crossAx val="-2074938552"/>
        <c:crosses val="autoZero"/>
        <c:auto val="1"/>
        <c:lblAlgn val="ctr"/>
        <c:lblOffset val="100"/>
        <c:noMultiLvlLbl val="0"/>
      </c:catAx>
      <c:valAx>
        <c:axId val="-2074938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015684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796610454762"/>
          <c:y val="0.0608338344357588"/>
          <c:w val="0.392342881073852"/>
          <c:h val="0.78512221837537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7114096272"/>
          <c:y val="0.0495496658304836"/>
          <c:w val="0.844802162270177"/>
          <c:h val="0.938849813022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0820412023407367"/>
                  <c:y val="-0.352167467503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73513740717073"/>
                  <c:y val="-0.258902222669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820412023407367"/>
                  <c:y val="-0.137508261793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546941348938245"/>
                  <c:y val="-0.128932395489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820412023407367"/>
                  <c:y val="-0.0926686112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820412023407367"/>
                  <c:y val="-0.0893855600743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546876749566324"/>
                  <c:y val="-0.0896302960873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546941348938245"/>
                  <c:y val="-0.0693911969708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546941348938245"/>
                  <c:y val="-0.0665001247584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"/>
                  <c:y val="-0.0346955984854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36735337234561"/>
                  <c:y val="-0.0202390991164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Информатика и ИКТ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География</c:v>
                </c:pt>
                <c:pt idx="9">
                  <c:v>Французский язык</c:v>
                </c:pt>
                <c:pt idx="10">
                  <c:v>Немецкий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2835.0</c:v>
                </c:pt>
                <c:pt idx="1">
                  <c:v>1912.0</c:v>
                </c:pt>
                <c:pt idx="2">
                  <c:v>942.0</c:v>
                </c:pt>
                <c:pt idx="3">
                  <c:v>913.0</c:v>
                </c:pt>
                <c:pt idx="4">
                  <c:v>610.0</c:v>
                </c:pt>
                <c:pt idx="5">
                  <c:v>570.0</c:v>
                </c:pt>
                <c:pt idx="6">
                  <c:v>535.0</c:v>
                </c:pt>
                <c:pt idx="7">
                  <c:v>414.0</c:v>
                </c:pt>
                <c:pt idx="8">
                  <c:v>312.0</c:v>
                </c:pt>
                <c:pt idx="9">
                  <c:v>21.0</c:v>
                </c:pt>
                <c:pt idx="10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Информатика и ИКТ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География</c:v>
                </c:pt>
                <c:pt idx="9">
                  <c:v>Французский язык</c:v>
                </c:pt>
                <c:pt idx="10">
                  <c:v>Немецкий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Информатика и ИКТ</c:v>
                </c:pt>
                <c:pt idx="5">
                  <c:v>Химия</c:v>
                </c:pt>
                <c:pt idx="6">
                  <c:v>Английский язык</c:v>
                </c:pt>
                <c:pt idx="7">
                  <c:v>Литература</c:v>
                </c:pt>
                <c:pt idx="8">
                  <c:v>География</c:v>
                </c:pt>
                <c:pt idx="9">
                  <c:v>Французский язык</c:v>
                </c:pt>
                <c:pt idx="10">
                  <c:v>Немецкий язык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5876888"/>
        <c:axId val="-2124750584"/>
      </c:barChart>
      <c:catAx>
        <c:axId val="-2015876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124750584"/>
        <c:crosses val="autoZero"/>
        <c:auto val="1"/>
        <c:lblAlgn val="ctr"/>
        <c:lblOffset val="100"/>
        <c:noMultiLvlLbl val="0"/>
      </c:catAx>
      <c:valAx>
        <c:axId val="-2124750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015876888"/>
        <c:crosses val="autoZero"/>
        <c:crossBetween val="between"/>
      </c:valAx>
      <c:spPr>
        <a:noFill/>
        <a:ln w="25400"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  <a:ln>
          <a:noFill/>
        </a:ln>
      </c:spPr>
    </c:sideWall>
    <c:backWall>
      <c:thickness val="0"/>
      <c:spPr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0694501769846749"/>
          <c:y val="0.0423841118540074"/>
          <c:w val="0.914014066590402"/>
          <c:h val="0.815299830046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Lbls>
            <c:dLbl>
              <c:idx val="0"/>
              <c:layout>
                <c:manualLayout>
                  <c:x val="0.028290762707082"/>
                  <c:y val="-0.025713134552581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314341807856466"/>
                  <c:y val="-0.02892727637165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2013.0</c:v>
                </c:pt>
                <c:pt idx="1">
                  <c:v>2014.0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7042.0</c:v>
                </c:pt>
                <c:pt idx="1">
                  <c:v>7003.0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15515000"/>
        <c:axId val="-2124845496"/>
        <c:axId val="0"/>
      </c:bar3DChart>
      <c:catAx>
        <c:axId val="-201551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124845496"/>
        <c:crosses val="autoZero"/>
        <c:auto val="1"/>
        <c:lblAlgn val="ctr"/>
        <c:lblOffset val="100"/>
        <c:noMultiLvlLbl val="0"/>
      </c:catAx>
      <c:valAx>
        <c:axId val="-2124845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0155150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15614536"/>
        <c:axId val="-2015617880"/>
        <c:axId val="0"/>
      </c:bar3DChart>
      <c:catAx>
        <c:axId val="-20156145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5617880"/>
        <c:crosses val="autoZero"/>
        <c:auto val="1"/>
        <c:lblAlgn val="ctr"/>
        <c:lblOffset val="100"/>
        <c:noMultiLvlLbl val="0"/>
      </c:catAx>
      <c:valAx>
        <c:axId val="-20156178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2015614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7114096272"/>
          <c:y val="0.0495496658304837"/>
          <c:w val="0.844802162270177"/>
          <c:h val="0.938849813022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33181341432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678555736629E-17"/>
                  <c:y val="-0.206262392690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1357111473262E-17"/>
                  <c:y val="-0.194305152534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1357111473262E-17"/>
                  <c:y val="-0.13152964171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107615161403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273470674469112"/>
                  <c:y val="-0.0837006810919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273470674469122"/>
                  <c:y val="-0.077722061013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273470674469122"/>
                  <c:y val="-0.0687541308969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273470674469112"/>
                  <c:y val="-0.041850340545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273449141345158"/>
                  <c:y val="-0.0448396505849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273470674469122"/>
                  <c:y val="-0.038861030506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Физика</c:v>
                </c:pt>
                <c:pt idx="1">
                  <c:v>Информатика и ИКТ</c:v>
                </c:pt>
                <c:pt idx="2">
                  <c:v>Обществознание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Английский язык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Литература</c:v>
                </c:pt>
                <c:pt idx="9">
                  <c:v>Французский язык</c:v>
                </c:pt>
                <c:pt idx="10">
                  <c:v>Немецкий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544.0</c:v>
                </c:pt>
                <c:pt idx="1">
                  <c:v>294.0</c:v>
                </c:pt>
                <c:pt idx="2">
                  <c:v>288.0</c:v>
                </c:pt>
                <c:pt idx="3">
                  <c:v>191.0</c:v>
                </c:pt>
                <c:pt idx="4">
                  <c:v>145.0</c:v>
                </c:pt>
                <c:pt idx="5">
                  <c:v>99.0</c:v>
                </c:pt>
                <c:pt idx="6">
                  <c:v>79.0</c:v>
                </c:pt>
                <c:pt idx="7">
                  <c:v>67.0</c:v>
                </c:pt>
                <c:pt idx="8">
                  <c:v>24.0</c:v>
                </c:pt>
                <c:pt idx="9">
                  <c:v>17.0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4169480"/>
        <c:axId val="-2015717848"/>
      </c:barChart>
      <c:catAx>
        <c:axId val="-2074169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15717848"/>
        <c:crosses val="autoZero"/>
        <c:auto val="1"/>
        <c:lblAlgn val="ctr"/>
        <c:lblOffset val="100"/>
        <c:noMultiLvlLbl val="0"/>
      </c:catAx>
      <c:valAx>
        <c:axId val="-2015717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074169480"/>
        <c:crosses val="autoZero"/>
        <c:crossBetween val="between"/>
      </c:valAx>
      <c:spPr>
        <a:noFill/>
        <a:ln w="25400"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EE6BA-28EF-6946-B1D9-179BE279C177}" type="doc">
      <dgm:prSet loTypeId="urn:microsoft.com/office/officeart/2005/8/layout/vList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220D7-BD3B-3145-8E1C-F209F9CFF34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/>
              <a:cs typeface="Times New Roman"/>
            </a:rPr>
            <a:t>Выпускники, родители </a:t>
          </a:r>
          <a:r>
            <a:rPr lang="ru-RU" sz="2800" b="1" dirty="0" smtClean="0">
              <a:solidFill>
                <a:schemeClr val="tx1"/>
              </a:solidFill>
              <a:latin typeface="Times New Roman"/>
              <a:cs typeface="Times New Roman"/>
            </a:rPr>
            <a:t>– </a:t>
          </a:r>
          <a:r>
            <a:rPr lang="ru-RU" sz="2800" b="1" dirty="0" smtClean="0">
              <a:solidFill>
                <a:schemeClr val="tx1"/>
              </a:solidFill>
              <a:latin typeface="Times New Roman"/>
              <a:cs typeface="Times New Roman"/>
            </a:rPr>
            <a:t>98 %</a:t>
          </a:r>
          <a:endParaRPr lang="ru-RU" sz="2800" b="1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C98421A-4710-EC4D-903D-136080E0FDF4}" type="parTrans" cxnId="{F7488E18-2BD7-204B-956E-0B9CFF2DF0B4}">
      <dgm:prSet/>
      <dgm:spPr/>
      <dgm:t>
        <a:bodyPr/>
        <a:lstStyle/>
        <a:p>
          <a:endParaRPr lang="ru-RU"/>
        </a:p>
      </dgm:t>
    </dgm:pt>
    <dgm:pt modelId="{8A37B3CC-7CFC-384A-A2C2-0B97BD056BA1}" type="sibTrans" cxnId="{F7488E18-2BD7-204B-956E-0B9CFF2DF0B4}">
      <dgm:prSet/>
      <dgm:spPr/>
      <dgm:t>
        <a:bodyPr/>
        <a:lstStyle/>
        <a:p>
          <a:endParaRPr lang="ru-RU"/>
        </a:p>
      </dgm:t>
    </dgm:pt>
    <dgm:pt modelId="{08B8C716-B8C0-4A42-9EE0-F79DBDE10D0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2800" b="1" dirty="0" smtClean="0">
              <a:solidFill>
                <a:srgbClr val="000000"/>
              </a:solidFill>
              <a:latin typeface="Times New Roman"/>
              <a:cs typeface="Times New Roman"/>
            </a:rPr>
            <a:t>Организаторы, технические специалисты </a:t>
          </a:r>
          <a:r>
            <a:rPr lang="ru-RU" sz="2800" b="1" dirty="0" smtClean="0">
              <a:solidFill>
                <a:srgbClr val="000000"/>
              </a:solidFill>
              <a:latin typeface="Times New Roman"/>
              <a:cs typeface="Times New Roman"/>
            </a:rPr>
            <a:t>–</a:t>
          </a:r>
          <a:r>
            <a:rPr lang="ru-RU" sz="2800" b="1" dirty="0" smtClean="0">
              <a:solidFill>
                <a:srgbClr val="000000"/>
              </a:solidFill>
              <a:latin typeface="Times New Roman"/>
              <a:cs typeface="Times New Roman"/>
            </a:rPr>
            <a:t> 0,5 %</a:t>
          </a:r>
          <a:endParaRPr lang="ru-RU" sz="28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BA2D58-411E-9E47-9EA9-2442BD4A8AD7}" type="parTrans" cxnId="{F25A5779-763F-2246-82CC-5184B3D288D8}">
      <dgm:prSet/>
      <dgm:spPr/>
      <dgm:t>
        <a:bodyPr/>
        <a:lstStyle/>
        <a:p>
          <a:endParaRPr lang="ru-RU"/>
        </a:p>
      </dgm:t>
    </dgm:pt>
    <dgm:pt modelId="{92CAE158-3F22-EE47-9C68-8A7C793717A3}" type="sibTrans" cxnId="{F25A5779-763F-2246-82CC-5184B3D288D8}">
      <dgm:prSet/>
      <dgm:spPr/>
      <dgm:t>
        <a:bodyPr/>
        <a:lstStyle/>
        <a:p>
          <a:endParaRPr lang="ru-RU"/>
        </a:p>
      </dgm:t>
    </dgm:pt>
    <dgm:pt modelId="{E8426A56-4D3B-8044-A392-37EB48F9CAC4}">
      <dgm:prSet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  <a:latin typeface="Times New Roman"/>
              <a:cs typeface="Times New Roman"/>
            </a:rPr>
            <a:t>Общественные наблюдатели – 1,5 % </a:t>
          </a:r>
          <a:endParaRPr lang="ru-RU" sz="28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13C8F3-83D2-3E4C-97BE-92A35B8AD0FB}" type="parTrans" cxnId="{C9377C23-3A2B-714A-8F9B-0C0684C84B81}">
      <dgm:prSet/>
      <dgm:spPr/>
      <dgm:t>
        <a:bodyPr/>
        <a:lstStyle/>
        <a:p>
          <a:endParaRPr lang="ru-RU"/>
        </a:p>
      </dgm:t>
    </dgm:pt>
    <dgm:pt modelId="{C8495566-E788-DB45-BF98-0519B974017B}" type="sibTrans" cxnId="{C9377C23-3A2B-714A-8F9B-0C0684C84B81}">
      <dgm:prSet/>
      <dgm:spPr/>
      <dgm:t>
        <a:bodyPr/>
        <a:lstStyle/>
        <a:p>
          <a:endParaRPr lang="ru-RU"/>
        </a:p>
      </dgm:t>
    </dgm:pt>
    <dgm:pt modelId="{F2C7F2F2-45D4-7E4B-953F-B15207A2C7F0}" type="pres">
      <dgm:prSet presAssocID="{FA8EE6BA-28EF-6946-B1D9-179BE279C1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2E6B1-1A70-AF4A-AE5C-9045E55CE111}" type="pres">
      <dgm:prSet presAssocID="{6C0220D7-BD3B-3145-8E1C-F209F9CFF348}" presName="comp" presStyleCnt="0"/>
      <dgm:spPr/>
    </dgm:pt>
    <dgm:pt modelId="{80B40F8E-8B25-364C-B82E-7593CFA261C0}" type="pres">
      <dgm:prSet presAssocID="{6C0220D7-BD3B-3145-8E1C-F209F9CFF348}" presName="box" presStyleLbl="node1" presStyleIdx="0" presStyleCnt="3" custLinFactNeighborX="-3702" custLinFactNeighborY="0"/>
      <dgm:spPr/>
      <dgm:t>
        <a:bodyPr/>
        <a:lstStyle/>
        <a:p>
          <a:endParaRPr lang="ru-RU"/>
        </a:p>
      </dgm:t>
    </dgm:pt>
    <dgm:pt modelId="{5BCF8412-2F52-1F44-97A7-B7C5A9873F90}" type="pres">
      <dgm:prSet presAssocID="{6C0220D7-BD3B-3145-8E1C-F209F9CFF34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893D4B-E1FD-9A43-8797-DBA866067C63}" type="pres">
      <dgm:prSet presAssocID="{6C0220D7-BD3B-3145-8E1C-F209F9CFF3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F4A1E-B80F-544C-BBAB-240B128E9A3D}" type="pres">
      <dgm:prSet presAssocID="{8A37B3CC-7CFC-384A-A2C2-0B97BD056BA1}" presName="spacer" presStyleCnt="0"/>
      <dgm:spPr/>
    </dgm:pt>
    <dgm:pt modelId="{43B93D45-20ED-7D4F-8D71-B71208A08A8D}" type="pres">
      <dgm:prSet presAssocID="{08B8C716-B8C0-4A42-9EE0-F79DBDE10D07}" presName="comp" presStyleCnt="0"/>
      <dgm:spPr/>
    </dgm:pt>
    <dgm:pt modelId="{DE2892AE-919D-DD48-AF88-7DE472486B55}" type="pres">
      <dgm:prSet presAssocID="{08B8C716-B8C0-4A42-9EE0-F79DBDE10D07}" presName="box" presStyleLbl="node1" presStyleIdx="1" presStyleCnt="3"/>
      <dgm:spPr/>
      <dgm:t>
        <a:bodyPr/>
        <a:lstStyle/>
        <a:p>
          <a:endParaRPr lang="ru-RU"/>
        </a:p>
      </dgm:t>
    </dgm:pt>
    <dgm:pt modelId="{D66C0B57-F15D-7E4D-A6BC-92BD97B6669F}" type="pres">
      <dgm:prSet presAssocID="{08B8C716-B8C0-4A42-9EE0-F79DBDE10D0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50CAAE-61B9-F348-951C-A9615AFEF768}" type="pres">
      <dgm:prSet presAssocID="{08B8C716-B8C0-4A42-9EE0-F79DBDE10D0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64631-5616-5E4D-B734-5A912B88BC9B}" type="pres">
      <dgm:prSet presAssocID="{92CAE158-3F22-EE47-9C68-8A7C793717A3}" presName="spacer" presStyleCnt="0"/>
      <dgm:spPr/>
    </dgm:pt>
    <dgm:pt modelId="{F6DCA63F-2AC3-C347-90E5-52FC9C2DB6BB}" type="pres">
      <dgm:prSet presAssocID="{E8426A56-4D3B-8044-A392-37EB48F9CAC4}" presName="comp" presStyleCnt="0"/>
      <dgm:spPr/>
    </dgm:pt>
    <dgm:pt modelId="{D2F2D99F-9C7F-C742-B0D2-441734D590AB}" type="pres">
      <dgm:prSet presAssocID="{E8426A56-4D3B-8044-A392-37EB48F9CAC4}" presName="box" presStyleLbl="node1" presStyleIdx="2" presStyleCnt="3" custLinFactNeighborX="160"/>
      <dgm:spPr/>
      <dgm:t>
        <a:bodyPr/>
        <a:lstStyle/>
        <a:p>
          <a:endParaRPr lang="ru-RU"/>
        </a:p>
      </dgm:t>
    </dgm:pt>
    <dgm:pt modelId="{2F53FAED-9641-F84D-ACC7-55C466B07DBC}" type="pres">
      <dgm:prSet presAssocID="{E8426A56-4D3B-8044-A392-37EB48F9CAC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3E7E8BA-05B4-0D4C-97D5-07F2429D47CA}" type="pres">
      <dgm:prSet presAssocID="{E8426A56-4D3B-8044-A392-37EB48F9CAC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E656B-DC5F-3E48-A2C1-76FC74D1721D}" type="presOf" srcId="{FA8EE6BA-28EF-6946-B1D9-179BE279C177}" destId="{F2C7F2F2-45D4-7E4B-953F-B15207A2C7F0}" srcOrd="0" destOrd="0" presId="urn:microsoft.com/office/officeart/2005/8/layout/vList4#1"/>
    <dgm:cxn modelId="{4BC1917B-E03F-8342-B136-422388853196}" type="presOf" srcId="{E8426A56-4D3B-8044-A392-37EB48F9CAC4}" destId="{D2F2D99F-9C7F-C742-B0D2-441734D590AB}" srcOrd="0" destOrd="0" presId="urn:microsoft.com/office/officeart/2005/8/layout/vList4#1"/>
    <dgm:cxn modelId="{F25A5779-763F-2246-82CC-5184B3D288D8}" srcId="{FA8EE6BA-28EF-6946-B1D9-179BE279C177}" destId="{08B8C716-B8C0-4A42-9EE0-F79DBDE10D07}" srcOrd="1" destOrd="0" parTransId="{C1BA2D58-411E-9E47-9EA9-2442BD4A8AD7}" sibTransId="{92CAE158-3F22-EE47-9C68-8A7C793717A3}"/>
    <dgm:cxn modelId="{80DFE3FD-2A01-A24C-B592-BAA524B89404}" type="presOf" srcId="{E8426A56-4D3B-8044-A392-37EB48F9CAC4}" destId="{83E7E8BA-05B4-0D4C-97D5-07F2429D47CA}" srcOrd="1" destOrd="0" presId="urn:microsoft.com/office/officeart/2005/8/layout/vList4#1"/>
    <dgm:cxn modelId="{4831B112-B90F-3F49-902D-EC1561CF269E}" type="presOf" srcId="{08B8C716-B8C0-4A42-9EE0-F79DBDE10D07}" destId="{DE2892AE-919D-DD48-AF88-7DE472486B55}" srcOrd="0" destOrd="0" presId="urn:microsoft.com/office/officeart/2005/8/layout/vList4#1"/>
    <dgm:cxn modelId="{32B97BDF-C95E-6045-97B6-43894AC0C218}" type="presOf" srcId="{6C0220D7-BD3B-3145-8E1C-F209F9CFF348}" destId="{80B40F8E-8B25-364C-B82E-7593CFA261C0}" srcOrd="0" destOrd="0" presId="urn:microsoft.com/office/officeart/2005/8/layout/vList4#1"/>
    <dgm:cxn modelId="{BD6D62D6-7249-8340-A04D-5DF04829C185}" type="presOf" srcId="{08B8C716-B8C0-4A42-9EE0-F79DBDE10D07}" destId="{C850CAAE-61B9-F348-951C-A9615AFEF768}" srcOrd="1" destOrd="0" presId="urn:microsoft.com/office/officeart/2005/8/layout/vList4#1"/>
    <dgm:cxn modelId="{F7488E18-2BD7-204B-956E-0B9CFF2DF0B4}" srcId="{FA8EE6BA-28EF-6946-B1D9-179BE279C177}" destId="{6C0220D7-BD3B-3145-8E1C-F209F9CFF348}" srcOrd="0" destOrd="0" parTransId="{3C98421A-4710-EC4D-903D-136080E0FDF4}" sibTransId="{8A37B3CC-7CFC-384A-A2C2-0B97BD056BA1}"/>
    <dgm:cxn modelId="{C9377C23-3A2B-714A-8F9B-0C0684C84B81}" srcId="{FA8EE6BA-28EF-6946-B1D9-179BE279C177}" destId="{E8426A56-4D3B-8044-A392-37EB48F9CAC4}" srcOrd="2" destOrd="0" parTransId="{AE13C8F3-83D2-3E4C-97BE-92A35B8AD0FB}" sibTransId="{C8495566-E788-DB45-BF98-0519B974017B}"/>
    <dgm:cxn modelId="{0F3600F1-630F-094A-833F-E2D5A5DDDEC1}" type="presOf" srcId="{6C0220D7-BD3B-3145-8E1C-F209F9CFF348}" destId="{03893D4B-E1FD-9A43-8797-DBA866067C63}" srcOrd="1" destOrd="0" presId="urn:microsoft.com/office/officeart/2005/8/layout/vList4#1"/>
    <dgm:cxn modelId="{9C7B4022-491B-D24F-95DA-7D517E3DCD37}" type="presParOf" srcId="{F2C7F2F2-45D4-7E4B-953F-B15207A2C7F0}" destId="{D832E6B1-1A70-AF4A-AE5C-9045E55CE111}" srcOrd="0" destOrd="0" presId="urn:microsoft.com/office/officeart/2005/8/layout/vList4#1"/>
    <dgm:cxn modelId="{33FCAC65-DA00-294F-A77C-A175FC356F46}" type="presParOf" srcId="{D832E6B1-1A70-AF4A-AE5C-9045E55CE111}" destId="{80B40F8E-8B25-364C-B82E-7593CFA261C0}" srcOrd="0" destOrd="0" presId="urn:microsoft.com/office/officeart/2005/8/layout/vList4#1"/>
    <dgm:cxn modelId="{5F776F81-E562-004E-995E-39E6CE890DA5}" type="presParOf" srcId="{D832E6B1-1A70-AF4A-AE5C-9045E55CE111}" destId="{5BCF8412-2F52-1F44-97A7-B7C5A9873F90}" srcOrd="1" destOrd="0" presId="urn:microsoft.com/office/officeart/2005/8/layout/vList4#1"/>
    <dgm:cxn modelId="{74F30602-1157-9846-AAD4-615032BB5A32}" type="presParOf" srcId="{D832E6B1-1A70-AF4A-AE5C-9045E55CE111}" destId="{03893D4B-E1FD-9A43-8797-DBA866067C63}" srcOrd="2" destOrd="0" presId="urn:microsoft.com/office/officeart/2005/8/layout/vList4#1"/>
    <dgm:cxn modelId="{4CC6C2F1-179E-4042-84A6-D6310AD48AE0}" type="presParOf" srcId="{F2C7F2F2-45D4-7E4B-953F-B15207A2C7F0}" destId="{BFBF4A1E-B80F-544C-BBAB-240B128E9A3D}" srcOrd="1" destOrd="0" presId="urn:microsoft.com/office/officeart/2005/8/layout/vList4#1"/>
    <dgm:cxn modelId="{60BDB32D-B2E1-C24D-BBB8-BF09F304A601}" type="presParOf" srcId="{F2C7F2F2-45D4-7E4B-953F-B15207A2C7F0}" destId="{43B93D45-20ED-7D4F-8D71-B71208A08A8D}" srcOrd="2" destOrd="0" presId="urn:microsoft.com/office/officeart/2005/8/layout/vList4#1"/>
    <dgm:cxn modelId="{2B3A2847-E0F0-3B4A-BFBA-353DDF448000}" type="presParOf" srcId="{43B93D45-20ED-7D4F-8D71-B71208A08A8D}" destId="{DE2892AE-919D-DD48-AF88-7DE472486B55}" srcOrd="0" destOrd="0" presId="urn:microsoft.com/office/officeart/2005/8/layout/vList4#1"/>
    <dgm:cxn modelId="{2B6E2887-82ED-0749-91D2-7E450F0F601C}" type="presParOf" srcId="{43B93D45-20ED-7D4F-8D71-B71208A08A8D}" destId="{D66C0B57-F15D-7E4D-A6BC-92BD97B6669F}" srcOrd="1" destOrd="0" presId="urn:microsoft.com/office/officeart/2005/8/layout/vList4#1"/>
    <dgm:cxn modelId="{D78ACA31-051E-244D-84F3-704E72E375B2}" type="presParOf" srcId="{43B93D45-20ED-7D4F-8D71-B71208A08A8D}" destId="{C850CAAE-61B9-F348-951C-A9615AFEF768}" srcOrd="2" destOrd="0" presId="urn:microsoft.com/office/officeart/2005/8/layout/vList4#1"/>
    <dgm:cxn modelId="{4275207A-A4A0-2B4B-BCCB-57D380F7EE3D}" type="presParOf" srcId="{F2C7F2F2-45D4-7E4B-953F-B15207A2C7F0}" destId="{A8064631-5616-5E4D-B734-5A912B88BC9B}" srcOrd="3" destOrd="0" presId="urn:microsoft.com/office/officeart/2005/8/layout/vList4#1"/>
    <dgm:cxn modelId="{F6CF0528-820D-7F43-990B-C728FAB045B1}" type="presParOf" srcId="{F2C7F2F2-45D4-7E4B-953F-B15207A2C7F0}" destId="{F6DCA63F-2AC3-C347-90E5-52FC9C2DB6BB}" srcOrd="4" destOrd="0" presId="urn:microsoft.com/office/officeart/2005/8/layout/vList4#1"/>
    <dgm:cxn modelId="{8AA8CBBF-DA04-F14E-8CD4-9DF0AAD1AEFA}" type="presParOf" srcId="{F6DCA63F-2AC3-C347-90E5-52FC9C2DB6BB}" destId="{D2F2D99F-9C7F-C742-B0D2-441734D590AB}" srcOrd="0" destOrd="0" presId="urn:microsoft.com/office/officeart/2005/8/layout/vList4#1"/>
    <dgm:cxn modelId="{76879795-10A3-744E-97CC-A2FAC6ED425F}" type="presParOf" srcId="{F6DCA63F-2AC3-C347-90E5-52FC9C2DB6BB}" destId="{2F53FAED-9641-F84D-ACC7-55C466B07DBC}" srcOrd="1" destOrd="0" presId="urn:microsoft.com/office/officeart/2005/8/layout/vList4#1"/>
    <dgm:cxn modelId="{F44A88D6-7077-E947-B597-8EA78C6372E4}" type="presParOf" srcId="{F6DCA63F-2AC3-C347-90E5-52FC9C2DB6BB}" destId="{83E7E8BA-05B4-0D4C-97D5-07F2429D47C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40F8E-8B25-364C-B82E-7593CFA261C0}">
      <dsp:nvSpPr>
        <dsp:cNvPr id="0" name=""/>
        <dsp:cNvSpPr/>
      </dsp:nvSpPr>
      <dsp:spPr>
        <a:xfrm>
          <a:off x="0" y="0"/>
          <a:ext cx="8042276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Выпускники, родители </a:t>
          </a:r>
          <a:r>
            <a:rPr lang="ru-RU" sz="28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– </a:t>
          </a:r>
          <a:r>
            <a:rPr lang="ru-RU" sz="2800" b="1" kern="1200" dirty="0" smtClean="0">
              <a:solidFill>
                <a:schemeClr val="tx1"/>
              </a:solidFill>
              <a:latin typeface="Times New Roman"/>
              <a:cs typeface="Times New Roman"/>
            </a:rPr>
            <a:t>98 %</a:t>
          </a:r>
          <a:endParaRPr lang="ru-RU" sz="2800" b="1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1743470" y="0"/>
        <a:ext cx="6298805" cy="1350150"/>
      </dsp:txXfrm>
    </dsp:sp>
    <dsp:sp modelId="{5BCF8412-2F52-1F44-97A7-B7C5A9873F90}">
      <dsp:nvSpPr>
        <dsp:cNvPr id="0" name=""/>
        <dsp:cNvSpPr/>
      </dsp:nvSpPr>
      <dsp:spPr>
        <a:xfrm>
          <a:off x="135014" y="135015"/>
          <a:ext cx="1608455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2892AE-919D-DD48-AF88-7DE472486B55}">
      <dsp:nvSpPr>
        <dsp:cNvPr id="0" name=""/>
        <dsp:cNvSpPr/>
      </dsp:nvSpPr>
      <dsp:spPr>
        <a:xfrm>
          <a:off x="0" y="1485165"/>
          <a:ext cx="8042276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28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Организаторы, технические специалисты </a:t>
          </a:r>
          <a:r>
            <a:rPr lang="ru-RU" sz="28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–</a:t>
          </a:r>
          <a:r>
            <a:rPr lang="ru-RU" sz="28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 0,5 %</a:t>
          </a:r>
          <a:endParaRPr lang="ru-RU" sz="28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743470" y="1485165"/>
        <a:ext cx="6298805" cy="1350150"/>
      </dsp:txXfrm>
    </dsp:sp>
    <dsp:sp modelId="{D66C0B57-F15D-7E4D-A6BC-92BD97B6669F}">
      <dsp:nvSpPr>
        <dsp:cNvPr id="0" name=""/>
        <dsp:cNvSpPr/>
      </dsp:nvSpPr>
      <dsp:spPr>
        <a:xfrm>
          <a:off x="135014" y="1620180"/>
          <a:ext cx="1608455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F2D99F-9C7F-C742-B0D2-441734D590AB}">
      <dsp:nvSpPr>
        <dsp:cNvPr id="0" name=""/>
        <dsp:cNvSpPr/>
      </dsp:nvSpPr>
      <dsp:spPr>
        <a:xfrm>
          <a:off x="0" y="2970330"/>
          <a:ext cx="8042276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  <a:latin typeface="Times New Roman"/>
              <a:cs typeface="Times New Roman"/>
            </a:rPr>
            <a:t>Общественные наблюдатели – 1,5 % </a:t>
          </a:r>
          <a:endParaRPr lang="ru-RU" sz="28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743470" y="2970330"/>
        <a:ext cx="6298805" cy="1350150"/>
      </dsp:txXfrm>
    </dsp:sp>
    <dsp:sp modelId="{2F53FAED-9641-F84D-ACC7-55C466B07DBC}">
      <dsp:nvSpPr>
        <dsp:cNvPr id="0" name=""/>
        <dsp:cNvSpPr/>
      </dsp:nvSpPr>
      <dsp:spPr>
        <a:xfrm>
          <a:off x="135014" y="3105345"/>
          <a:ext cx="1608455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49113F-13FD-4A59-ACB5-5003B532DF8D}" type="datetimeFigureOut">
              <a:rPr lang="ru-RU"/>
              <a:pPr>
                <a:defRPr/>
              </a:pPr>
              <a:t>15.05.14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FE532C-B54F-4E5D-83E2-7506EEC9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2708-FC92-4B33-B9CD-2321F812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2267-0EAB-4D9A-AA0F-B1E8BB000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4515-DD40-4E6E-B27F-9364C6C5B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1A2630AC-7370-4117-AAB3-583FF3980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1103AD22-58DC-4C10-B4AA-E5FA58811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57E3B3FA-C84B-4E46-94F6-B884F76E9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2CA85B17-536D-4A2D-94D6-5BD2610911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883B74A2-5451-478B-A4FD-242CD8156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D2BAD7C-D0BB-47C3-96E9-00102251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0DF9AF86-56E5-4F9E-87BD-75D75E3CCA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57E3B3FA-C84B-4E46-94F6-B884F76E9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C0EE-9AF7-4368-A4F9-AFADD78B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15DD573-A39C-480A-8258-A30F56C90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FB73BB7C-0A58-40A1-B3B0-1B8DC27C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7F80C43B-6AD7-4FD3-A939-8B7A7EBDE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00D08B2-635D-4ECE-8EB8-ACF938D5F8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E665-3212-40A5-AA07-A75EDC954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2B83-BD3B-46B5-8BF5-F583F318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54B0-62FE-476E-955C-ACD694B6E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D068-6285-48C6-A31E-7F083A4E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AF9F-A79F-49DB-8B62-697BAE34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2F5D-60CC-4FEA-9136-09B3CB88C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AB05-B165-4DEA-BB54-0F814311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08F4A-051D-4752-A31B-665D2E20C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508F4A-051D-4752-A31B-665D2E20C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0"/>
            <a:ext cx="9144000" cy="1125538"/>
            <a:chOff x="0" y="0"/>
            <a:chExt cx="5760" cy="709"/>
          </a:xfrm>
        </p:grpSpPr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10000" contrast="20000"/>
            </a:blip>
            <a:srcRect t="1128"/>
            <a:stretch>
              <a:fillRect/>
            </a:stretch>
          </p:blipFill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"/>
            <p:cNvSpPr>
              <a:spLocks noChangeArrowheads="1"/>
            </p:cNvSpPr>
            <p:nvPr userDrawn="1"/>
          </p:nvSpPr>
          <p:spPr bwMode="auto">
            <a:xfrm>
              <a:off x="1882" y="0"/>
              <a:ext cx="3878" cy="61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>
                <a:solidFill>
                  <a:srgbClr val="000066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obrnadzor.gov.ru/" TargetMode="External"/><Relationship Id="rId5" Type="http://schemas.openxmlformats.org/officeDocument/2006/relationships/hyperlink" Target="http://36edu.ru" TargetMode="External"/><Relationship Id="rId6" Type="http://schemas.openxmlformats.org/officeDocument/2006/relationships/hyperlink" Target="http://www.ege.vrn.ru/" TargetMode="External"/><Relationship Id="rId7" Type="http://schemas.openxmlformats.org/officeDocument/2006/relationships/hyperlink" Target="http://www.edu-vrn.ru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3.jpeg"/><Relationship Id="rId5" Type="http://schemas.openxmlformats.org/officeDocument/2006/relationships/chart" Target="../charts/chart5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vmurmanske.ru/serverdata/udata/news/chast.jpg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legend.az/uploads/posts/2012-10/1351688474_58d31ebc-3f30-42e3-b114-d6fbe51e219d_w640_r1_s.jpg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323850" y="5733256"/>
            <a:ext cx="8501063" cy="7913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dirty="0" err="1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Бакуменко</a:t>
            </a:r>
            <a:r>
              <a:rPr lang="ru-RU" sz="2000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 О.Н., начальник отдела общего и дополнительного образования</a:t>
            </a:r>
            <a:endParaRPr lang="ru-RU" sz="2000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 проведение государственной итоговой аттестации в 2014 году</a:t>
            </a:r>
            <a:endParaRPr lang="ru-RU" sz="3600" b="1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8208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Сайт Федеральной службы по надзору в сфере образования и науки</a:t>
            </a:r>
          </a:p>
          <a:p>
            <a:pPr algn="ctr"/>
            <a:r>
              <a:rPr lang="pl-PL" sz="2000" b="1" u="sng" dirty="0">
                <a:latin typeface="Times New Roman"/>
                <a:cs typeface="Times New Roman"/>
                <a:hlinkClick r:id="rId4"/>
              </a:rPr>
              <a:t>http://www.obrnadzor.gov.ru/</a:t>
            </a:r>
            <a:endParaRPr lang="pl-PL" sz="2000" b="1" dirty="0">
              <a:latin typeface="Times New Roman"/>
              <a:cs typeface="Times New Roman"/>
              <a:hlinkClick r:id="rId4"/>
            </a:endParaRPr>
          </a:p>
          <a:p>
            <a:pPr algn="ctr"/>
            <a:endParaRPr lang="ru-RU" dirty="0"/>
          </a:p>
          <a:p>
            <a:pPr algn="ctr"/>
            <a:r>
              <a:rPr lang="bg-BG" sz="2000" b="1" dirty="0">
                <a:latin typeface="Times New Roman"/>
                <a:cs typeface="Times New Roman"/>
              </a:rPr>
              <a:t>Сайт департамента образования, </a:t>
            </a:r>
          </a:p>
          <a:p>
            <a:pPr algn="ctr"/>
            <a:r>
              <a:rPr lang="ru-RU" sz="2000" b="1" dirty="0">
                <a:latin typeface="Times New Roman"/>
                <a:cs typeface="Times New Roman"/>
              </a:rPr>
              <a:t>науки и молодежной политики Воронежской области</a:t>
            </a:r>
          </a:p>
          <a:p>
            <a:pPr algn="ctr"/>
            <a:r>
              <a:rPr lang="tr-TR" sz="2000" b="1" u="sng" dirty="0">
                <a:latin typeface="Times New Roman"/>
                <a:cs typeface="Times New Roman"/>
                <a:hlinkClick r:id="rId5"/>
              </a:rPr>
              <a:t>http://36edu.ru</a:t>
            </a:r>
            <a:endParaRPr lang="tr-TR" sz="2000" b="1" dirty="0">
              <a:latin typeface="Times New Roman"/>
              <a:cs typeface="Times New Roman"/>
              <a:hlinkClick r:id="rId5"/>
            </a:endParaRP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  <a:p>
            <a:pPr algn="ctr"/>
            <a:r>
              <a:rPr lang="ru-RU" sz="2000" b="1" dirty="0">
                <a:latin typeface="Times New Roman"/>
                <a:cs typeface="Times New Roman"/>
              </a:rPr>
              <a:t>Сайт регионального центра обработки информации ЕГЭ и мониторинга качества образования «ИТЭК»</a:t>
            </a:r>
          </a:p>
          <a:p>
            <a:pPr algn="ctr"/>
            <a:r>
              <a:rPr lang="pl-PL" sz="2000" b="1" u="sng" dirty="0">
                <a:latin typeface="Times New Roman"/>
                <a:cs typeface="Times New Roman"/>
                <a:hlinkClick r:id="rId6"/>
              </a:rPr>
              <a:t>http://www.ege.vrn.ru/</a:t>
            </a:r>
            <a:endParaRPr lang="pl-PL" sz="2000" b="1" dirty="0">
              <a:latin typeface="Times New Roman"/>
              <a:cs typeface="Times New Roman"/>
              <a:hlinkClick r:id="rId6"/>
            </a:endParaRP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  <a:p>
            <a:pPr algn="ctr"/>
            <a:r>
              <a:rPr lang="bg-BG" sz="2000" b="1" dirty="0">
                <a:latin typeface="Times New Roman"/>
                <a:cs typeface="Times New Roman"/>
              </a:rPr>
              <a:t>Сайт управления образования </a:t>
            </a:r>
          </a:p>
          <a:p>
            <a:pPr algn="ctr"/>
            <a:r>
              <a:rPr lang="ru-RU" sz="2000" b="1" dirty="0">
                <a:latin typeface="Times New Roman"/>
                <a:cs typeface="Times New Roman"/>
              </a:rPr>
              <a:t>администрации городского округа город Воронеж</a:t>
            </a:r>
          </a:p>
          <a:p>
            <a:pPr algn="ctr"/>
            <a:r>
              <a:rPr lang="pl-PL" sz="2000" b="1" u="sng" dirty="0">
                <a:latin typeface="Times New Roman"/>
                <a:cs typeface="Times New Roman"/>
                <a:hlinkClick r:id="rId7"/>
              </a:rPr>
              <a:t>www.edu-vrn.ru</a:t>
            </a:r>
            <a:endParaRPr lang="ru-RU" sz="2000" b="1" dirty="0">
              <a:latin typeface="Times New Roman"/>
              <a:cs typeface="Times New Roman"/>
              <a:hlinkClick r:id="rId7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3528392" cy="100811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единого государственного экзамена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4773391"/>
              </p:ext>
            </p:extLst>
          </p:nvPr>
        </p:nvGraphicFramePr>
        <p:xfrm>
          <a:off x="323528" y="2060848"/>
          <a:ext cx="434421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>
          <a:xfrm>
            <a:off x="5436096" y="1124745"/>
            <a:ext cx="3528392" cy="93610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выпускников, сдающих экзамены по выбору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Содержимое 3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0770073"/>
              </p:ext>
            </p:extLst>
          </p:nvPr>
        </p:nvGraphicFramePr>
        <p:xfrm>
          <a:off x="4499992" y="2060848"/>
          <a:ext cx="46440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AF9F-A79F-49DB-8B62-697BAE341E6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268760"/>
            <a:ext cx="2032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3240360" cy="111168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основного государственного экзамена (9 класс)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79166"/>
              </p:ext>
            </p:extLst>
          </p:nvPr>
        </p:nvGraphicFramePr>
        <p:xfrm>
          <a:off x="539552" y="2780929"/>
          <a:ext cx="384016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436096" y="1196751"/>
            <a:ext cx="3312368" cy="93610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выпускников, сдающих экзамены по выбору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8654427"/>
              </p:ext>
            </p:extLst>
          </p:nvPr>
        </p:nvGraphicFramePr>
        <p:xfrm>
          <a:off x="4751388" y="2347913"/>
          <a:ext cx="3840162" cy="35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2F5D-60CC-4FEA-9136-09B3CB88C9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45913"/>
              </p:ext>
            </p:extLst>
          </p:nvPr>
        </p:nvGraphicFramePr>
        <p:xfrm>
          <a:off x="4499992" y="2348880"/>
          <a:ext cx="46440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340768"/>
            <a:ext cx="2032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http://vmurmanske.ru/serverdata/udata/news/chast.jpg">
            <a:hlinkClick r:id="rId4" tgtFrame="_blank"/>
          </p:cNvPr>
          <p:cNvPicPr>
            <a:picLocks noGrp="1"/>
          </p:cNvPicPr>
          <p:nvPr>
            <p:ph type="pic" idx="1"/>
          </p:nvPr>
        </p:nvPicPr>
        <p:blipFill>
          <a:blip r:embed="rId5" cstate="print"/>
          <a:srcRect l="660" r="660"/>
          <a:stretch>
            <a:fillRect/>
          </a:stretch>
        </p:blipFill>
        <p:spPr bwMode="auto">
          <a:xfrm>
            <a:off x="5029200" y="1196752"/>
            <a:ext cx="4114800" cy="312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4350" stA="23000" endA="300" endPos="28000" dir="5400000" sy="-100000" algn="bl" rotWithShape="0"/>
            <a:softEdge rad="12700"/>
          </a:effectLst>
        </p:spPr>
      </p:pic>
      <p:sp>
        <p:nvSpPr>
          <p:cNvPr id="32" name="Текст 3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5040560" cy="223224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Периоды проведения государственной итоговой аттестации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апреля – 8 мая – досрочный период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мая – 19 июня – основной период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– 16 июля – дополнительный период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727268" y="3861048"/>
            <a:ext cx="6383538" cy="174637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149080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пунктов проведения экзаменов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03265"/>
              </p:ext>
            </p:extLst>
          </p:nvPr>
        </p:nvGraphicFramePr>
        <p:xfrm>
          <a:off x="971601" y="4725144"/>
          <a:ext cx="7200801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512168"/>
                <a:gridCol w="1512168"/>
                <a:gridCol w="1440160"/>
              </a:tblGrid>
              <a:tr h="1404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Всего общеобразовательных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учреждений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Пункты проведения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ЕГЭ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(11 класс)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Пункты проведения ОГЭ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(9 класс)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Пункты проведения ГВЭ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(9, 11 классы)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52737"/>
            <a:ext cx="8056563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Нормативные документы по подготовке и проведению государственной итоговой аттестации</a:t>
            </a:r>
            <a:endParaRPr lang="ru-RU"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275" y="2492896"/>
            <a:ext cx="8056563" cy="4104455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Письмо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РФ от 20.11.2013 № ДЛ-344/17 «О действии результатов единого государственного экзамена»</a:t>
            </a:r>
          </a:p>
          <a:p>
            <a:pPr marL="285750" indent="-285750" algn="l">
              <a:buFont typeface="Arial"/>
              <a:buChar char="•"/>
            </a:pPr>
            <a:endParaRPr lang="ru-RU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Приказ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РФ от 14.02.2014 № 115 «Об утверждении Порядка заполнения, учета и выдачи аттестатов об основном общем и среднем общем образовании и их дубликатов»</a:t>
            </a:r>
          </a:p>
          <a:p>
            <a:pPr marL="285750" indent="-285750" algn="l">
              <a:buFont typeface="Arial"/>
              <a:buChar char="•"/>
            </a:pPr>
            <a:endParaRPr lang="ru-RU" sz="20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Письмо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РФ от 24.04.2014 № НТ-443/08 «О продолжении обучения лиц, не прошедших государственной итоговой аттестации по образовательным программам основного общего образования»</a:t>
            </a:r>
            <a:endParaRPr lang="ru-RU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7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Оснащение пунктов проведения ЕГЭ</a:t>
            </a:r>
            <a:endParaRPr lang="ru-RU" sz="28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96391"/>
              </p:ext>
            </p:extLst>
          </p:nvPr>
        </p:nvGraphicFramePr>
        <p:xfrm>
          <a:off x="179513" y="1700212"/>
          <a:ext cx="5904655" cy="223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571"/>
                <a:gridCol w="2294812"/>
                <a:gridCol w="2448272"/>
              </a:tblGrid>
              <a:tr h="13749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аудиторий в пунктах проведения ЕГЭ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видеокамер в пунктах проведения ЕГЭ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445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221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1214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9AF9F-A79F-49DB-8B62-697BAE341E6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print"/>
          <a:srcRect l="2933" t="4083" r="597" b="4250"/>
          <a:stretch/>
        </p:blipFill>
        <p:spPr>
          <a:xfrm>
            <a:off x="6119664" y="1700808"/>
            <a:ext cx="3024336" cy="2232248"/>
          </a:xfrm>
          <a:prstGeom prst="rect">
            <a:avLst/>
          </a:prstGeom>
        </p:spPr>
      </p:pic>
      <p:pic>
        <p:nvPicPr>
          <p:cNvPr id="3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3096344" cy="273630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419872" y="4463158"/>
            <a:ext cx="554461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процедуры ЕГЭ в режиме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№№ 1, 2, 5, 38, 43, 47, 52, 68 ,72, 97, 98, лицей № 3, гимназия им.академика Н.Г.Басова, гимназия им.А.Платонова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0"/>
          <p:cNvSpPr>
            <a:spLocks noChangeArrowheads="1"/>
          </p:cNvSpPr>
          <p:nvPr/>
        </p:nvSpPr>
        <p:spPr bwMode="auto">
          <a:xfrm>
            <a:off x="179389" y="1628775"/>
            <a:ext cx="8569075" cy="1801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7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indent="-342900" algn="ctr">
              <a:buClr>
                <a:srgbClr val="808080"/>
              </a:buClr>
              <a:buSzPct val="75000"/>
            </a:pPr>
            <a:endParaRPr lang="ru-RU" b="1" dirty="0">
              <a:solidFill>
                <a:srgbClr val="003E6C"/>
              </a:solidFill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9050" y="926753"/>
            <a:ext cx="9054194" cy="72008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txBody>
          <a:bodyPr/>
          <a:lstStyle/>
          <a:p>
            <a:pPr indent="-342900" algn="ctr">
              <a:lnSpc>
                <a:spcPct val="90000"/>
              </a:lnSpc>
              <a:buClr>
                <a:srgbClr val="808080"/>
              </a:buClr>
              <a:buSzPct val="75000"/>
              <a:defRPr/>
            </a:pP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1052736"/>
            <a:ext cx="8042276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Категории граждан, обращающихся на телефон «горячей линии»</a:t>
            </a:r>
            <a:endParaRPr lang="ru-RU" sz="2800" b="1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945053"/>
              </p:ext>
            </p:extLst>
          </p:nvPr>
        </p:nvGraphicFramePr>
        <p:xfrm>
          <a:off x="549275" y="2060848"/>
          <a:ext cx="804227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764704"/>
            <a:ext cx="8042276" cy="1440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Плакаты,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рекомендуемые Федеральной службой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по надзору в сфере образования и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науки,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для подготовки к ЕГЭ</a:t>
            </a:r>
            <a:endParaRPr lang="ru-RU" sz="2400" b="1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orient="vert" idx="1"/>
          </p:nvPr>
        </p:nvSpPr>
        <p:spPr>
          <a:xfrm>
            <a:off x="549275" y="1988839"/>
            <a:ext cx="8042276" cy="460851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2856"/>
            <a:ext cx="1947540" cy="2664296"/>
          </a:xfrm>
          <a:prstGeom prst="rect">
            <a:avLst/>
          </a:prstGeom>
        </p:spPr>
      </p:pic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149080"/>
            <a:ext cx="2016224" cy="253593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2132856"/>
            <a:ext cx="2016224" cy="2592288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048" y="4149080"/>
            <a:ext cx="2016224" cy="252028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0232" y="2276872"/>
            <a:ext cx="20162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549275" y="980728"/>
            <a:ext cx="8042276" cy="122413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Количество выпускников, </a:t>
            </a:r>
            <a:r>
              <a:rPr lang="ru-RU" sz="32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сдававших </a:t>
            </a:r>
            <a:r>
              <a:rPr lang="ru-RU" sz="3200" b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экзамены в досрочный период</a:t>
            </a:r>
            <a:endParaRPr lang="ru-RU" sz="3200" b="1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Рисунок 3" descr="http://legend.az/uploads/posts/2012-10/1351688474_58d31ebc-3f30-42e3-b114-d6fbe51e219d_w640_r1_s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410445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176464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97007"/>
              </p:ext>
            </p:extLst>
          </p:nvPr>
        </p:nvGraphicFramePr>
        <p:xfrm>
          <a:off x="1907704" y="4293096"/>
          <a:ext cx="525658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487"/>
                <a:gridCol w="1882635"/>
                <a:gridCol w="2062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33AB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Подано заявлений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33AB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Удовлетворено заявлений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33AB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153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566</Words>
  <Application>Microsoft Macintosh PowerPoint</Application>
  <PresentationFormat>Экран (4:3)</PresentationFormat>
  <Paragraphs>130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Бриз</vt:lpstr>
      <vt:lpstr>Презентация PowerPoint</vt:lpstr>
      <vt:lpstr>Презентация PowerPoint</vt:lpstr>
      <vt:lpstr>Презентация PowerPoint</vt:lpstr>
      <vt:lpstr>    </vt:lpstr>
      <vt:lpstr>Нормативные документы по подготовке и проведению государственной итоговой аттестации</vt:lpstr>
      <vt:lpstr>Оснащение пунктов проведения ЕГЭ</vt:lpstr>
      <vt:lpstr>Категории граждан, обращающихся на телефон «горячей линии»</vt:lpstr>
      <vt:lpstr>Плакаты, рекомендуемые Федеральной службой по надзору в сфере образования и науки, для подготовки к ЕГЭ</vt:lpstr>
      <vt:lpstr>Количество выпускников, сдававших экзамены в досрочный период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Левышкина И.В.</dc:creator>
  <cp:lastModifiedBy>re:store</cp:lastModifiedBy>
  <cp:revision>565</cp:revision>
  <cp:lastPrinted>2013-10-30T16:12:27Z</cp:lastPrinted>
  <dcterms:created xsi:type="dcterms:W3CDTF">2013-10-30T07:27:58Z</dcterms:created>
  <dcterms:modified xsi:type="dcterms:W3CDTF">2014-05-14T20:45:32Z</dcterms:modified>
</cp:coreProperties>
</file>